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28" r:id="rId1"/>
  </p:sldMasterIdLst>
  <p:notesMasterIdLst>
    <p:notesMasterId r:id="rId15"/>
  </p:notesMasterIdLst>
  <p:sldIdLst>
    <p:sldId id="256" r:id="rId2"/>
    <p:sldId id="282" r:id="rId3"/>
    <p:sldId id="286" r:id="rId4"/>
    <p:sldId id="287" r:id="rId5"/>
    <p:sldId id="296" r:id="rId6"/>
    <p:sldId id="288" r:id="rId7"/>
    <p:sldId id="292" r:id="rId8"/>
    <p:sldId id="294" r:id="rId9"/>
    <p:sldId id="290" r:id="rId10"/>
    <p:sldId id="298" r:id="rId11"/>
    <p:sldId id="291" r:id="rId12"/>
    <p:sldId id="295" r:id="rId13"/>
    <p:sldId id="297" r:id="rId14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995" autoAdjust="0"/>
    <p:restoredTop sz="94660"/>
  </p:normalViewPr>
  <p:slideViewPr>
    <p:cSldViewPr>
      <p:cViewPr varScale="1">
        <p:scale>
          <a:sx n="86" d="100"/>
          <a:sy n="86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UPFPP1V\FNPUBLIC\Financial%20Planning\00%20Budget\2018%20Mid-Biennium%20Review\09%20Council%20Workshops\2017-11-14\Banked%20Property%20Tax%20Capacity%20-%201%25%20Growt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NUPFPP1V\FNPUBLIC\Financial%20Planning\00%20Budget\2018%20Mid-Biennium%20Review\09%20Council%20Workshops\2017-11-14\Banked%20Property%20Tax%20Capacity%20-%201%25%20Growt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Cumulative 1</a:t>
            </a:r>
            <a:r>
              <a:rPr lang="en-US" sz="1400" dirty="0"/>
              <a:t>% Growth Over Time</a:t>
            </a:r>
          </a:p>
        </c:rich>
      </c:tx>
      <c:layout>
        <c:manualLayout>
          <c:xMode val="edge"/>
          <c:yMode val="edge"/>
          <c:x val="0.14442491563554555"/>
          <c:y val="3.4255333467931881E-3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206681791894658"/>
          <c:y val="0.13865423072115987"/>
          <c:w val="0.50895013123359578"/>
          <c:h val="0.6723503312085988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Sheet1!$O$39</c:f>
              <c:strCache>
                <c:ptCount val="1"/>
                <c:pt idx="0">
                  <c:v>$2.3m in 2018, $1.5m in 2019, $2.6m in 2020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4.2372881355932202E-2"/>
                  <c:y val="7.1428571428571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Sheet1!$P$38:$T$38</c:f>
              <c:strCache>
                <c:ptCount val="5"/>
                <c:pt idx="0">
                  <c:v>  1 Year</c:v>
                </c:pt>
                <c:pt idx="1">
                  <c:v>  2 Years</c:v>
                </c:pt>
                <c:pt idx="2">
                  <c:v>  3 Years</c:v>
                </c:pt>
                <c:pt idx="3">
                  <c:v>  5 Years</c:v>
                </c:pt>
                <c:pt idx="4">
                  <c:v>  10 Years</c:v>
                </c:pt>
              </c:strCache>
            </c:strRef>
          </c:cat>
          <c:val>
            <c:numRef>
              <c:f>Sheet1!$P$39:$T$39</c:f>
              <c:numCache>
                <c:formatCode>_(* #,##0_);_(* \(#,##0\);_(* "-"??_);_(@_)</c:formatCode>
                <c:ptCount val="5"/>
                <c:pt idx="0">
                  <c:v>23</c:v>
                </c:pt>
                <c:pt idx="1">
                  <c:v>61.230000000000004</c:v>
                </c:pt>
                <c:pt idx="2">
                  <c:v>125.84229999999999</c:v>
                </c:pt>
                <c:pt idx="3">
                  <c:v>257.01173023000001</c:v>
                </c:pt>
                <c:pt idx="4">
                  <c:v>596.58623210531994</c:v>
                </c:pt>
              </c:numCache>
            </c:numRef>
          </c:val>
        </c:ser>
        <c:ser>
          <c:idx val="1"/>
          <c:order val="1"/>
          <c:tx>
            <c:strRef>
              <c:f>Sheet1!$O$40</c:f>
              <c:strCache>
                <c:ptCount val="1"/>
                <c:pt idx="0">
                  <c:v>$4.5m in 2018, $1.9m in 2019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4.519774011299435E-2"/>
                  <c:y val="1.984126984126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Sheet1!$P$38:$T$38</c:f>
              <c:strCache>
                <c:ptCount val="5"/>
                <c:pt idx="0">
                  <c:v>  1 Year</c:v>
                </c:pt>
                <c:pt idx="1">
                  <c:v>  2 Years</c:v>
                </c:pt>
                <c:pt idx="2">
                  <c:v>  3 Years</c:v>
                </c:pt>
                <c:pt idx="3">
                  <c:v>  5 Years</c:v>
                </c:pt>
                <c:pt idx="4">
                  <c:v>  10 Years</c:v>
                </c:pt>
              </c:strCache>
            </c:strRef>
          </c:cat>
          <c:val>
            <c:numRef>
              <c:f>Sheet1!$P$40:$T$40</c:f>
              <c:numCache>
                <c:formatCode>_(* #,##0_);_(* \(#,##0\);_(* "-"??_);_(@_)</c:formatCode>
                <c:ptCount val="5"/>
                <c:pt idx="0">
                  <c:v>45</c:v>
                </c:pt>
                <c:pt idx="1">
                  <c:v>109.45</c:v>
                </c:pt>
                <c:pt idx="2">
                  <c:v>174.5445</c:v>
                </c:pt>
                <c:pt idx="3">
                  <c:v>306.69284445</c:v>
                </c:pt>
                <c:pt idx="4">
                  <c:v>648.80158245070606</c:v>
                </c:pt>
              </c:numCache>
            </c:numRef>
          </c:val>
        </c:ser>
        <c:ser>
          <c:idx val="2"/>
          <c:order val="2"/>
          <c:tx>
            <c:strRef>
              <c:f>Sheet1!$O$41</c:f>
              <c:strCache>
                <c:ptCount val="1"/>
                <c:pt idx="0">
                  <c:v>Full Capacity in 2018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4.8022598870056499E-2"/>
                  <c:y val="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Sheet1!$P$38:$T$38</c:f>
              <c:strCache>
                <c:ptCount val="5"/>
                <c:pt idx="0">
                  <c:v>  1 Year</c:v>
                </c:pt>
                <c:pt idx="1">
                  <c:v>  2 Years</c:v>
                </c:pt>
                <c:pt idx="2">
                  <c:v>  3 Years</c:v>
                </c:pt>
                <c:pt idx="3">
                  <c:v>  5 Years</c:v>
                </c:pt>
                <c:pt idx="4">
                  <c:v>  10 Years</c:v>
                </c:pt>
              </c:strCache>
            </c:strRef>
          </c:cat>
          <c:val>
            <c:numRef>
              <c:f>Sheet1!$P$41:$T$41</c:f>
              <c:numCache>
                <c:formatCode>_(* #,##0_);_(* \(#,##0\);_(* "-"??_);_(@_)</c:formatCode>
                <c:ptCount val="5"/>
                <c:pt idx="0">
                  <c:v>64</c:v>
                </c:pt>
                <c:pt idx="1">
                  <c:v>128.63999999999999</c:v>
                </c:pt>
                <c:pt idx="2">
                  <c:v>193.9264</c:v>
                </c:pt>
                <c:pt idx="3">
                  <c:v>326.46432064000004</c:v>
                </c:pt>
                <c:pt idx="4">
                  <c:v>669.58160263170885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6146816"/>
        <c:axId val="106177280"/>
        <c:axId val="0"/>
      </c:bar3DChart>
      <c:catAx>
        <c:axId val="106146816"/>
        <c:scaling>
          <c:orientation val="minMax"/>
        </c:scaling>
        <c:delete val="0"/>
        <c:axPos val="b"/>
        <c:majorTickMark val="out"/>
        <c:minorTickMark val="none"/>
        <c:tickLblPos val="nextTo"/>
        <c:crossAx val="106177280"/>
        <c:crosses val="autoZero"/>
        <c:auto val="1"/>
        <c:lblAlgn val="ctr"/>
        <c:lblOffset val="100"/>
        <c:noMultiLvlLbl val="0"/>
      </c:catAx>
      <c:valAx>
        <c:axId val="10617728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700"/>
                </a:pPr>
                <a:r>
                  <a:rPr lang="en-US" sz="700" dirty="0"/>
                  <a:t>$ in Thousands</a:t>
                </a:r>
              </a:p>
            </c:rich>
          </c:tx>
          <c:layout>
            <c:manualLayout>
              <c:xMode val="edge"/>
              <c:yMode val="edge"/>
              <c:x val="1.7227690288713911E-2"/>
              <c:y val="0.10078908405680059"/>
            </c:manualLayout>
          </c:layout>
          <c:overlay val="0"/>
        </c:title>
        <c:numFmt formatCode="_(* #,##0_);_(* \(#,##0\);_(* &quot;-&quot;??_);_(@_)" sourceLinked="1"/>
        <c:majorTickMark val="out"/>
        <c:minorTickMark val="none"/>
        <c:tickLblPos val="nextTo"/>
        <c:crossAx val="1061468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 smtClean="0"/>
              <a:t>Cumulative </a:t>
            </a:r>
            <a:r>
              <a:rPr lang="en-US" sz="1400" dirty="0"/>
              <a:t>1% Incremental </a:t>
            </a:r>
            <a:r>
              <a:rPr lang="en-US" sz="1400" dirty="0" smtClean="0"/>
              <a:t>Growth Over Time</a:t>
            </a:r>
            <a:endParaRPr lang="en-US" sz="1400" dirty="0"/>
          </a:p>
        </c:rich>
      </c:tx>
      <c:layout>
        <c:manualLayout>
          <c:xMode val="edge"/>
          <c:yMode val="edge"/>
          <c:x val="0.19571889628352868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006385071431287"/>
          <c:y val="0.19480351414406533"/>
          <c:w val="0.7832694826190203"/>
          <c:h val="0.5259830311908685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Sheet1!$A$64</c:f>
              <c:strCache>
                <c:ptCount val="1"/>
                <c:pt idx="0">
                  <c:v>Scenario 2 ($4.5m in 2018, $1.9m in 2019)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1212121212121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209093428538773E-2"/>
                  <c:y val="-2.9285234694500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066404742885399E-2"/>
                  <c:y val="-2.5409265702252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0066404742885399E-2"/>
                  <c:y val="-2.0779771714582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6969835292327488E-2"/>
                  <c:y val="-2.26088018067509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Sheet1!$B$63:$F$63</c:f>
              <c:strCache>
                <c:ptCount val="5"/>
                <c:pt idx="0">
                  <c:v> Over 1 Year</c:v>
                </c:pt>
                <c:pt idx="1">
                  <c:v> Over 2 Years</c:v>
                </c:pt>
                <c:pt idx="2">
                  <c:v> Over 3 Years</c:v>
                </c:pt>
                <c:pt idx="3">
                  <c:v> Over 5 Years</c:v>
                </c:pt>
                <c:pt idx="4">
                  <c:v> Over 10 Years</c:v>
                </c:pt>
              </c:strCache>
            </c:strRef>
          </c:cat>
          <c:val>
            <c:numRef>
              <c:f>Sheet1!$B$64:$F$64</c:f>
              <c:numCache>
                <c:formatCode>_(* #,##0_);_(* \(#,##0\);_(* "-"??_);_(@_)</c:formatCode>
                <c:ptCount val="5"/>
                <c:pt idx="0">
                  <c:v>22</c:v>
                </c:pt>
                <c:pt idx="1">
                  <c:v>48.22</c:v>
                </c:pt>
                <c:pt idx="2">
                  <c:v>48.702200000000005</c:v>
                </c:pt>
                <c:pt idx="3">
                  <c:v>49.681114220000026</c:v>
                </c:pt>
                <c:pt idx="4">
                  <c:v>52.215350345386128</c:v>
                </c:pt>
              </c:numCache>
            </c:numRef>
          </c:val>
        </c:ser>
        <c:ser>
          <c:idx val="1"/>
          <c:order val="1"/>
          <c:tx>
            <c:strRef>
              <c:f>Sheet1!$A$65</c:f>
              <c:strCache>
                <c:ptCount val="1"/>
                <c:pt idx="0">
                  <c:v>Scenario 3 (Full Capacity in 2018)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722072784380212E-3"/>
                  <c:y val="-3.1461881218336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242621846182269E-3"/>
                  <c:y val="-2.8531404504669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4242424242424242E-3"/>
                  <c:y val="-2.7777777777777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Sheet1!$B$63:$F$63</c:f>
              <c:strCache>
                <c:ptCount val="5"/>
                <c:pt idx="0">
                  <c:v> Over 1 Year</c:v>
                </c:pt>
                <c:pt idx="1">
                  <c:v> Over 2 Years</c:v>
                </c:pt>
                <c:pt idx="2">
                  <c:v> Over 3 Years</c:v>
                </c:pt>
                <c:pt idx="3">
                  <c:v> Over 5 Years</c:v>
                </c:pt>
                <c:pt idx="4">
                  <c:v> Over 10 Years</c:v>
                </c:pt>
              </c:strCache>
            </c:strRef>
          </c:cat>
          <c:val>
            <c:numRef>
              <c:f>Sheet1!$B$65:$F$65</c:f>
              <c:numCache>
                <c:formatCode>_(* #,##0_);_(* \(#,##0\);_(* "-"??_);_(@_)</c:formatCode>
                <c:ptCount val="5"/>
                <c:pt idx="0">
                  <c:v>41</c:v>
                </c:pt>
                <c:pt idx="1">
                  <c:v>67.41</c:v>
                </c:pt>
                <c:pt idx="2">
                  <c:v>68.084100000000007</c:v>
                </c:pt>
                <c:pt idx="3">
                  <c:v>69.452590410000028</c:v>
                </c:pt>
                <c:pt idx="4">
                  <c:v>72.995370526388911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6191872"/>
        <c:axId val="106193664"/>
        <c:axId val="0"/>
      </c:bar3DChart>
      <c:catAx>
        <c:axId val="106191872"/>
        <c:scaling>
          <c:orientation val="minMax"/>
        </c:scaling>
        <c:delete val="0"/>
        <c:axPos val="b"/>
        <c:majorTickMark val="out"/>
        <c:minorTickMark val="none"/>
        <c:tickLblPos val="nextTo"/>
        <c:crossAx val="106193664"/>
        <c:crosses val="autoZero"/>
        <c:auto val="1"/>
        <c:lblAlgn val="ctr"/>
        <c:lblOffset val="100"/>
        <c:noMultiLvlLbl val="0"/>
      </c:catAx>
      <c:valAx>
        <c:axId val="10619366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800"/>
                </a:pPr>
                <a:r>
                  <a:rPr lang="en-US" sz="800" dirty="0"/>
                  <a:t>$ in Thousands</a:t>
                </a:r>
              </a:p>
            </c:rich>
          </c:tx>
          <c:layout>
            <c:manualLayout>
              <c:xMode val="edge"/>
              <c:yMode val="edge"/>
              <c:x val="8.7363097634601719E-2"/>
              <c:y val="0.11155655847897061"/>
            </c:manualLayout>
          </c:layout>
          <c:overlay val="0"/>
        </c:title>
        <c:numFmt formatCode="_(* #,##0_);_(* \(#,##0\);_(* &quot;-&quot;??_);_(@_)" sourceLinked="1"/>
        <c:majorTickMark val="out"/>
        <c:minorTickMark val="none"/>
        <c:tickLblPos val="nextTo"/>
        <c:crossAx val="1061918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6167772506697534"/>
          <c:y val="0.83723799060001225"/>
          <c:w val="0.61467055748466226"/>
          <c:h val="0.1278782884697552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50" tIns="46675" rIns="93350" bIns="4667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1" y="0"/>
            <a:ext cx="3044719" cy="465614"/>
          </a:xfrm>
          <a:prstGeom prst="rect">
            <a:avLst/>
          </a:prstGeom>
        </p:spPr>
        <p:txBody>
          <a:bodyPr vert="horz" lIns="93350" tIns="46675" rIns="93350" bIns="46675" rtlCol="0"/>
          <a:lstStyle>
            <a:lvl1pPr algn="r">
              <a:defRPr sz="1200"/>
            </a:lvl1pPr>
          </a:lstStyle>
          <a:p>
            <a:fld id="{E74AC7D7-32A1-43A8-85AC-AA0A57861228}" type="datetimeFigureOut">
              <a:rPr lang="en-US" smtClean="0"/>
              <a:t>11/15/2017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50" tIns="46675" rIns="93350" bIns="4667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50" tIns="46675" rIns="93350" bIns="4667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50" tIns="46675" rIns="93350" bIns="4667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1" y="8845045"/>
            <a:ext cx="3044719" cy="465614"/>
          </a:xfrm>
          <a:prstGeom prst="rect">
            <a:avLst/>
          </a:prstGeom>
        </p:spPr>
        <p:txBody>
          <a:bodyPr vert="horz" lIns="93350" tIns="46675" rIns="93350" bIns="46675" rtlCol="0" anchor="b"/>
          <a:lstStyle>
            <a:lvl1pPr algn="r">
              <a:defRPr sz="1200"/>
            </a:lvl1pPr>
          </a:lstStyle>
          <a:p>
            <a:fld id="{9D93295E-EDE2-43F0-BE0F-2BCB4B2FC6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637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3295E-EDE2-43F0-BE0F-2BCB4B2FC6D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54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3295E-EDE2-43F0-BE0F-2BCB4B2FC6D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54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3295E-EDE2-43F0-BE0F-2BCB4B2FC6D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54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3295E-EDE2-43F0-BE0F-2BCB4B2FC6D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5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3295E-EDE2-43F0-BE0F-2BCB4B2FC6D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85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3295E-EDE2-43F0-BE0F-2BCB4B2FC6D6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85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3295E-EDE2-43F0-BE0F-2BCB4B2FC6D6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85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3295E-EDE2-43F0-BE0F-2BCB4B2FC6D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5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3295E-EDE2-43F0-BE0F-2BCB4B2FC6D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5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3295E-EDE2-43F0-BE0F-2BCB4B2FC6D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5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3295E-EDE2-43F0-BE0F-2BCB4B2FC6D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5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3295E-EDE2-43F0-BE0F-2BCB4B2FC6D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85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r>
              <a:rPr lang="en-US" dirty="0" smtClean="0"/>
              <a:t>Council Workshop 6/20/2017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5ABA9A9-9CEC-4B99-AD7D-E3E4F6D92D7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Council Workshop 6/20/2017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Council Workshop 6/20/2017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Council Workshop 6/20/2017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Council Workshop 6/20/2017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Council Workshop 6/20/2017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dirty="0" smtClean="0"/>
              <a:t>Council Workshop 6/20/2017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ABA9A9-9CEC-4B99-AD7D-E3E4F6D92D7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r>
              <a:rPr lang="en-US" dirty="0" smtClean="0"/>
              <a:t>Council Workshop 6/20/2017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5ABA9A9-9CEC-4B99-AD7D-E3E4F6D92D7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Council Workshop 6/20/2017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Council Workshop 6/20/2017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Council Workshop 6/20/2017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Council Workshop 6/20/2017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5ABA9A9-9CEC-4B99-AD7D-E3E4F6D92D7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emf"/><Relationship Id="rId4" Type="http://schemas.openxmlformats.org/officeDocument/2006/relationships/oleObject" Target="file:///\\FNUPFPP1V\FNPUBLIC\Financial%20Planning\Returns%20Data%202016-3%20thru%202017-2.xlsx!for%20Dennis!R1C1:R16C12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file:///\\FNUPFPP1V\FNPUBLIC\Financial%20Planning\00%20Budget\2018%20Mid-Biennium%20Review\09%20Council%20Workshops\2017-11-14\Banked%20Property%20Tax%20Capacity%20-%201%25%20Growth.xlsx!Sheet1!R108C1:R118C9" TargetMode="Externa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file:///\\FNUPFPP1V\FNPUBLIC\Financial%20Planning\00%20Budget\2018%20Mid-Biennium%20Review\09%20Council%20Workshops\2017-10-17\Banked%20Property%20Tax%20-%20GF%20Long%20Range%20Forecasts.xlsx!PP!R12C12:R33C15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391196"/>
            <a:ext cx="8458200" cy="1470025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i="1" dirty="0" smtClean="0"/>
              <a:t>2018 Mid-Biennium Adjustment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3886200"/>
            <a:ext cx="5943600" cy="5334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Council Workshop – November 14, 2017</a:t>
            </a:r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410200"/>
            <a:ext cx="1733792" cy="10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57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76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Square Footage Tax What-If Scenario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553200" y="612648"/>
            <a:ext cx="2405064" cy="225552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Council Workshop 11/14/2017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978324"/>
              </p:ext>
            </p:extLst>
          </p:nvPr>
        </p:nvGraphicFramePr>
        <p:xfrm>
          <a:off x="236538" y="2444750"/>
          <a:ext cx="8716962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Worksheet" r:id="rId4" imgW="8572399" imgH="2809890" progId="Excel.Sheet.12">
                  <p:link updateAutomatic="1"/>
                </p:oleObj>
              </mc:Choice>
              <mc:Fallback>
                <p:oleObj name="Worksheet" r:id="rId4" imgW="8572399" imgH="280989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6538" y="2444750"/>
                        <a:ext cx="8716962" cy="3844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1111622"/>
            <a:ext cx="5181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Increases threshold to $1,000,000</a:t>
            </a:r>
            <a:br>
              <a:rPr lang="en-US" dirty="0" smtClean="0"/>
            </a:br>
            <a:endParaRPr lang="en-US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Doubles the Manufacturing/Retailing rate</a:t>
            </a:r>
            <a:br>
              <a:rPr lang="en-US" dirty="0" smtClean="0"/>
            </a:br>
            <a:endParaRPr lang="en-US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Maximizes the Wholesaling/Services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09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External Utility Taxes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553200" y="612648"/>
            <a:ext cx="2405064" cy="225552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Council Workshop 11/14/2017</a:t>
            </a:r>
            <a:endParaRPr lang="en-US" dirty="0"/>
          </a:p>
        </p:txBody>
      </p:sp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6026"/>
            <a:ext cx="324802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92" y="2843739"/>
            <a:ext cx="8547508" cy="3709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654580"/>
            <a:ext cx="4343400" cy="1969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806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25424"/>
            <a:ext cx="8229600" cy="762000"/>
          </a:xfrm>
        </p:spPr>
        <p:txBody>
          <a:bodyPr>
            <a:noAutofit/>
          </a:bodyPr>
          <a:lstStyle/>
          <a:p>
            <a:r>
              <a:rPr lang="en-US" dirty="0" smtClean="0"/>
              <a:t>2018 Budget Decisions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553200" y="612648"/>
            <a:ext cx="2405064" cy="225552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Council Workshop 11/14/2017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2726" y="1828800"/>
            <a:ext cx="8153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</a:rPr>
              <a:t>Question 1 - Closing the $2.25m gap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Banked property tax use (at what level)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Other possible methods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2060"/>
                </a:solidFill>
              </a:rPr>
              <a:t>Question 2 - Quiet Zone Funding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410200"/>
            <a:ext cx="1733792" cy="10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62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762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Upcoming Dates of Note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553200" y="612648"/>
            <a:ext cx="2405064" cy="225552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Council Workshop 11/14/2017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2726" y="1447800"/>
            <a:ext cx="81534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Council Workshop			November 21st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Final Decisions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Operations Committee		December 5th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Budget Review and Recommendation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Council Meeting			December 12th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Adoption of the 2018 Property Tax Levy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Adoption of the 2018 Budget Adjustment</a:t>
            </a:r>
          </a:p>
          <a:p>
            <a:r>
              <a:rPr lang="en-US" sz="2800" dirty="0"/>
              <a:t>	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410200"/>
            <a:ext cx="1733792" cy="10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52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024" y="1600200"/>
            <a:ext cx="8610600" cy="464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2018 Budget Decisions</a:t>
            </a:r>
            <a:br>
              <a:rPr lang="en-US" sz="3200" dirty="0" smtClean="0"/>
            </a:br>
            <a:endParaRPr lang="en-US" sz="1200" dirty="0" smtClean="0"/>
          </a:p>
          <a:p>
            <a:pPr lvl="1"/>
            <a:r>
              <a:rPr lang="en-US" sz="3000" dirty="0" smtClean="0"/>
              <a:t>Property Tax – Banked Capacity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200" dirty="0" smtClean="0"/>
          </a:p>
          <a:p>
            <a:pPr lvl="1"/>
            <a:r>
              <a:rPr lang="en-US" sz="2800" dirty="0"/>
              <a:t>Quiet Zone </a:t>
            </a:r>
            <a:r>
              <a:rPr lang="en-US" sz="2800" dirty="0" smtClean="0"/>
              <a:t>Funding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400" dirty="0" smtClean="0"/>
          </a:p>
          <a:p>
            <a:r>
              <a:rPr lang="en-US" sz="3200" dirty="0" smtClean="0"/>
              <a:t>Other Decisions</a:t>
            </a:r>
            <a:br>
              <a:rPr lang="en-US" sz="3200" dirty="0" smtClean="0"/>
            </a:br>
            <a:endParaRPr lang="en-US" sz="1200" dirty="0" smtClean="0"/>
          </a:p>
          <a:p>
            <a:pPr lvl="1"/>
            <a:r>
              <a:rPr lang="en-US" sz="3000" dirty="0" smtClean="0"/>
              <a:t>Square Footage Tax Increase</a:t>
            </a:r>
            <a:br>
              <a:rPr lang="en-US" sz="3000" dirty="0" smtClean="0"/>
            </a:br>
            <a:endParaRPr lang="en-US" sz="1300" dirty="0" smtClean="0"/>
          </a:p>
          <a:p>
            <a:pPr lvl="1"/>
            <a:r>
              <a:rPr lang="en-US" sz="2800" dirty="0"/>
              <a:t>External Utility Tax Increase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09600"/>
            <a:ext cx="2405064" cy="225552"/>
          </a:xfrm>
        </p:spPr>
        <p:txBody>
          <a:bodyPr/>
          <a:lstStyle/>
          <a:p>
            <a:pPr algn="r"/>
            <a:r>
              <a:rPr lang="en-US" dirty="0" smtClean="0"/>
              <a:t>Council Workshop 11/14/2017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410200"/>
            <a:ext cx="1733792" cy="10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18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410200"/>
            <a:ext cx="1733792" cy="107647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225552"/>
            <a:ext cx="8229600" cy="1219200"/>
          </a:xfrm>
        </p:spPr>
        <p:txBody>
          <a:bodyPr>
            <a:normAutofit/>
          </a:bodyPr>
          <a:lstStyle/>
          <a:p>
            <a:r>
              <a:rPr lang="en-US" sz="2800" dirty="0"/>
              <a:t>General Fund 6-Year </a:t>
            </a:r>
            <a:r>
              <a:rPr lang="en-US" sz="2800" dirty="0" smtClean="0"/>
              <a:t>Forecast</a:t>
            </a:r>
            <a:r>
              <a:rPr lang="en-US" dirty="0"/>
              <a:t/>
            </a:r>
            <a:br>
              <a:rPr lang="en-US" dirty="0"/>
            </a:b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97161" y="3328243"/>
            <a:ext cx="6946639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u="sng" dirty="0" smtClean="0"/>
              <a:t>Revenue Assumptions:</a:t>
            </a:r>
          </a:p>
          <a:p>
            <a:endParaRPr lang="en-US" sz="600" b="1" u="sng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300" dirty="0" smtClean="0"/>
              <a:t>Loss of SST Mitigation beginning </a:t>
            </a:r>
            <a:r>
              <a:rPr lang="en-US" sz="1300" smtClean="0"/>
              <a:t>in </a:t>
            </a:r>
            <a:r>
              <a:rPr lang="en-US" sz="1300" smtClean="0"/>
              <a:t>October </a:t>
            </a:r>
            <a:r>
              <a:rPr lang="en-US" sz="1300" dirty="0" smtClean="0"/>
              <a:t>2019</a:t>
            </a:r>
            <a:br>
              <a:rPr lang="en-US" sz="1300" dirty="0" smtClean="0"/>
            </a:br>
            <a:endParaRPr lang="en-US" sz="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300" dirty="0"/>
              <a:t>Expiration of Panther Lake Annexation Sales Tax Credit beginning July 2020</a:t>
            </a:r>
            <a:br>
              <a:rPr lang="en-US" sz="1300" dirty="0"/>
            </a:br>
            <a:endParaRPr lang="en-US" sz="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300" dirty="0" smtClean="0"/>
              <a:t>Sales Tax Revenues over $2.5m shifted from Capital Resources Fund beginning in 2019</a:t>
            </a:r>
            <a:br>
              <a:rPr lang="en-US" sz="1300" dirty="0" smtClean="0"/>
            </a:br>
            <a:endParaRPr lang="en-US" sz="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300" dirty="0" smtClean="0"/>
              <a:t>Continuance of 2% internal utility tax in </a:t>
            </a:r>
            <a:r>
              <a:rPr lang="en-US" sz="1300" dirty="0"/>
              <a:t>2021 </a:t>
            </a:r>
            <a:r>
              <a:rPr lang="en-US" sz="1300" dirty="0" smtClean="0"/>
              <a:t>≈ $1.5m reallocated to general operations</a:t>
            </a:r>
            <a:br>
              <a:rPr lang="en-US" sz="1300" dirty="0" smtClean="0"/>
            </a:br>
            <a:endParaRPr lang="en-US" sz="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300" b="1" dirty="0" smtClean="0">
                <a:solidFill>
                  <a:srgbClr val="C00000"/>
                </a:solidFill>
              </a:rPr>
              <a:t>Use of banked property tax capacity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300" b="1" dirty="0" smtClean="0">
                <a:solidFill>
                  <a:srgbClr val="C00000"/>
                </a:solidFill>
              </a:rPr>
              <a:t>$2.25m in 2018, $1.5m in 2019, $2.6m in 2020</a:t>
            </a:r>
            <a:r>
              <a:rPr lang="en-US" sz="1300" dirty="0" smtClean="0">
                <a:solidFill>
                  <a:srgbClr val="C00000"/>
                </a:solidFill>
              </a:rPr>
              <a:t/>
            </a:r>
            <a:br>
              <a:rPr lang="en-US" sz="1300" dirty="0" smtClean="0">
                <a:solidFill>
                  <a:srgbClr val="C00000"/>
                </a:solidFill>
              </a:rPr>
            </a:br>
            <a:endParaRPr lang="en-US" sz="600" dirty="0" smtClean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300" dirty="0" smtClean="0"/>
              <a:t>Additional $500k in revenues for marijuana and card rooms beginning in 2019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300" dirty="0" smtClean="0"/>
          </a:p>
          <a:p>
            <a:r>
              <a:rPr lang="en-US" sz="1300" b="1" u="sng" dirty="0" smtClean="0"/>
              <a:t>Expenditure Assumptions:</a:t>
            </a:r>
            <a:br>
              <a:rPr lang="en-US" sz="1300" b="1" u="sng" dirty="0" smtClean="0"/>
            </a:br>
            <a:endParaRPr lang="en-US" sz="700" b="1" u="sng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300" dirty="0" smtClean="0"/>
              <a:t>An </a:t>
            </a:r>
            <a:r>
              <a:rPr lang="en-US" sz="1300" dirty="0"/>
              <a:t>allowance for 3 new Police positions and 1 other GF position each year beginning in 2019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300" dirty="0"/>
              <a:t>Average cost per position $115k, total cost of $460k annually</a:t>
            </a:r>
            <a:endParaRPr lang="en-US" sz="1300" dirty="0" smtClean="0"/>
          </a:p>
        </p:txBody>
      </p:sp>
      <p:sp>
        <p:nvSpPr>
          <p:cNvPr id="11" name="Date Placeholder 3"/>
          <p:cNvSpPr txBox="1">
            <a:spLocks/>
          </p:cNvSpPr>
          <p:nvPr/>
        </p:nvSpPr>
        <p:spPr>
          <a:xfrm>
            <a:off x="6553200" y="612648"/>
            <a:ext cx="2405064" cy="225552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Council Workshop 11/14/2017</a:t>
            </a:r>
            <a:endParaRPr lang="en-US" dirty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21" y="1219200"/>
            <a:ext cx="8210550" cy="1907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084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6507345" y="609600"/>
            <a:ext cx="2405064" cy="225552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Council Workshop 11/14/2017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4800" y="225552"/>
            <a:ext cx="8229600" cy="1219200"/>
          </a:xfrm>
        </p:spPr>
        <p:txBody>
          <a:bodyPr>
            <a:normAutofit/>
          </a:bodyPr>
          <a:lstStyle/>
          <a:p>
            <a:r>
              <a:rPr lang="en-US" sz="2800" dirty="0"/>
              <a:t>General Fund 6-Year </a:t>
            </a:r>
            <a:r>
              <a:rPr lang="en-US" sz="2800" dirty="0" smtClean="0"/>
              <a:t>Forecast</a:t>
            </a:r>
            <a:r>
              <a:rPr lang="en-US" dirty="0"/>
              <a:t/>
            </a:r>
            <a:br>
              <a:rPr lang="en-US" dirty="0"/>
            </a:br>
            <a:endParaRPr lang="en-US" sz="16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90600"/>
            <a:ext cx="6795477" cy="5614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341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6507345" y="609600"/>
            <a:ext cx="2405064" cy="225552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Council Workshop 11/14/2017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4800" y="112060"/>
            <a:ext cx="8229600" cy="121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1% Growth Over Time</a:t>
            </a:r>
            <a:endParaRPr lang="en-US" sz="16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8541417"/>
              </p:ext>
            </p:extLst>
          </p:nvPr>
        </p:nvGraphicFramePr>
        <p:xfrm>
          <a:off x="304800" y="3581400"/>
          <a:ext cx="42672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4992029"/>
              </p:ext>
            </p:extLst>
          </p:nvPr>
        </p:nvGraphicFramePr>
        <p:xfrm>
          <a:off x="4495800" y="3657600"/>
          <a:ext cx="4311832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747962"/>
              </p:ext>
            </p:extLst>
          </p:nvPr>
        </p:nvGraphicFramePr>
        <p:xfrm>
          <a:off x="152400" y="990600"/>
          <a:ext cx="8845550" cy="243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Worksheet" r:id="rId6" imgW="10648911" imgH="2667060" progId="Excel.Sheet.12">
                  <p:link updateAutomatic="1"/>
                </p:oleObj>
              </mc:Choice>
              <mc:Fallback>
                <p:oleObj name="Worksheet" r:id="rId6" imgW="10648911" imgH="266706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2400" y="990600"/>
                        <a:ext cx="8845550" cy="2436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604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410200"/>
            <a:ext cx="1733792" cy="1076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Impact to Kent Residents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657656"/>
              </p:ext>
            </p:extLst>
          </p:nvPr>
        </p:nvGraphicFramePr>
        <p:xfrm>
          <a:off x="1314450" y="1052513"/>
          <a:ext cx="5619750" cy="536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2" name="Worksheet" r:id="rId6" imgW="5619846" imgH="5362470" progId="Excel.Sheet.12">
                  <p:link updateAutomatic="1"/>
                </p:oleObj>
              </mc:Choice>
              <mc:Fallback>
                <p:oleObj name="Worksheet" r:id="rId6" imgW="5619846" imgH="536247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14450" y="1052513"/>
                        <a:ext cx="5619750" cy="5362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ate Placeholder 3"/>
          <p:cNvSpPr txBox="1">
            <a:spLocks/>
          </p:cNvSpPr>
          <p:nvPr/>
        </p:nvSpPr>
        <p:spPr>
          <a:xfrm>
            <a:off x="6553200" y="612648"/>
            <a:ext cx="2405064" cy="225552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Council Workshop 11/14/2017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92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" y="599201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Quiet Zone Funding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553200" y="612648"/>
            <a:ext cx="2405064" cy="225552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Council Workshop 11/14/2017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410200"/>
            <a:ext cx="1733792" cy="1076475"/>
          </a:xfrm>
          <a:prstGeom prst="rect">
            <a:avLst/>
          </a:prstGeom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246094"/>
            <a:ext cx="3144543" cy="3496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389" y="1165408"/>
            <a:ext cx="5448300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632676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762000"/>
          </a:xfrm>
        </p:spPr>
        <p:txBody>
          <a:bodyPr>
            <a:noAutofit/>
          </a:bodyPr>
          <a:lstStyle/>
          <a:p>
            <a:r>
              <a:rPr lang="en-US" sz="2600" dirty="0" smtClean="0"/>
              <a:t>Impact to Capital Resources Fund</a:t>
            </a:r>
            <a:br>
              <a:rPr lang="en-US" sz="2600" dirty="0" smtClean="0"/>
            </a:b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553200" y="612648"/>
            <a:ext cx="2405064" cy="225552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Council Workshop 11/14/2017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30" y="981598"/>
            <a:ext cx="8653464" cy="5657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22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Square Footage Tax Analysis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BA9A9-9CEC-4B99-AD7D-E3E4F6D92D7D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553200" y="612648"/>
            <a:ext cx="2405064" cy="225552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Council Workshop 11/14/2017</a:t>
            </a:r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19262"/>
            <a:ext cx="7315200" cy="5446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352" y="5410200"/>
            <a:ext cx="1733792" cy="10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43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3319</TotalTime>
  <Words>207</Words>
  <Application>Microsoft Office PowerPoint</Application>
  <PresentationFormat>On-screen Show (4:3)</PresentationFormat>
  <Paragraphs>104</Paragraphs>
  <Slides>13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Urban</vt:lpstr>
      <vt:lpstr>\\FNUPFPP1V\FNPUBLIC\Financial Planning\00 Budget\2018 Mid-Biennium Review\09 Council Workshops\2017-11-14\Banked Property Tax Capacity - 1% Growth.xlsx!Sheet1!R108C1:R118C9</vt:lpstr>
      <vt:lpstr>\\FNUPFPP1V\FNPUBLIC\Financial Planning\00 Budget\2018 Mid-Biennium Review\09 Council Workshops\2017-10-17\Banked Property Tax - GF Long Range Forecasts.xlsx!PP!R12C12:R33C15</vt:lpstr>
      <vt:lpstr>\\FNUPFPP1V\FNPUBLIC\Financial Planning\Returns Data 2016-3 thru 2017-2.xlsx!for Dennis!R1C1:R16C12</vt:lpstr>
      <vt:lpstr>2018 Mid-Biennium Adjustment</vt:lpstr>
      <vt:lpstr>Agenda</vt:lpstr>
      <vt:lpstr>General Fund 6-Year Forecast </vt:lpstr>
      <vt:lpstr>General Fund 6-Year Forecast </vt:lpstr>
      <vt:lpstr>1% Growth Over Time</vt:lpstr>
      <vt:lpstr>Impact to Kent Residents</vt:lpstr>
      <vt:lpstr>Quiet Zone Funding </vt:lpstr>
      <vt:lpstr>Impact to Capital Resources Fund </vt:lpstr>
      <vt:lpstr>Square Footage Tax Analysis</vt:lpstr>
      <vt:lpstr>Square Footage Tax What-If Scenario</vt:lpstr>
      <vt:lpstr>External Utility Taxes </vt:lpstr>
      <vt:lpstr>2018 Budget Decisions</vt:lpstr>
      <vt:lpstr>Upcoming Dates of Note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Sustainability</dc:title>
  <dc:creator>Lopez, Barbara</dc:creator>
  <cp:lastModifiedBy>Lopez, Barbara</cp:lastModifiedBy>
  <cp:revision>251</cp:revision>
  <cp:lastPrinted>2017-11-14T16:58:30Z</cp:lastPrinted>
  <dcterms:created xsi:type="dcterms:W3CDTF">2017-06-01T20:56:43Z</dcterms:created>
  <dcterms:modified xsi:type="dcterms:W3CDTF">2017-11-15T16:17:08Z</dcterms:modified>
</cp:coreProperties>
</file>