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28" r:id="rId1"/>
  </p:sldMasterIdLst>
  <p:notesMasterIdLst>
    <p:notesMasterId r:id="rId17"/>
  </p:notesMasterIdLst>
  <p:sldIdLst>
    <p:sldId id="256" r:id="rId2"/>
    <p:sldId id="269" r:id="rId3"/>
    <p:sldId id="282" r:id="rId4"/>
    <p:sldId id="275" r:id="rId5"/>
    <p:sldId id="272" r:id="rId6"/>
    <p:sldId id="276" r:id="rId7"/>
    <p:sldId id="260" r:id="rId8"/>
    <p:sldId id="273" r:id="rId9"/>
    <p:sldId id="258" r:id="rId10"/>
    <p:sldId id="283" r:id="rId11"/>
    <p:sldId id="280" r:id="rId12"/>
    <p:sldId id="261" r:id="rId13"/>
    <p:sldId id="278" r:id="rId14"/>
    <p:sldId id="271" r:id="rId15"/>
    <p:sldId id="277" r:id="rId16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>
      <p:cViewPr varScale="1">
        <p:scale>
          <a:sx n="118" d="100"/>
          <a:sy n="118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FNUPFPP1V\FNPUBLIC\Financial%20Planning\03%20Presentations\2017\10-10-17%20Staff%20Presentation\1000%20-%20General%20Fund%20-%20Long%20Range%20Forecas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603732384691576E-2"/>
          <c:y val="0.13788923262920655"/>
          <c:w val="0.89968460554000995"/>
          <c:h val="0.65987897815023921"/>
        </c:manualLayout>
      </c:layout>
      <c:lineChart>
        <c:grouping val="standard"/>
        <c:varyColors val="0"/>
        <c:ser>
          <c:idx val="0"/>
          <c:order val="0"/>
          <c:tx>
            <c:strRef>
              <c:f>PP!$A$21</c:f>
              <c:strCache>
                <c:ptCount val="1"/>
                <c:pt idx="0">
                  <c:v>Revenues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cat>
            <c:strRef>
              <c:f>PP!$B$20:$I$20</c:f>
              <c:strCache>
                <c:ptCount val="8"/>
                <c:pt idx="0">
                  <c:v>2018 Adopted</c:v>
                </c:pt>
                <c:pt idx="1">
                  <c:v>2018 Adjusted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strCache>
            </c:strRef>
          </c:cat>
          <c:val>
            <c:numRef>
              <c:f>PP!$B$21:$I$21</c:f>
              <c:numCache>
                <c:formatCode>_(* #,##0.0_);_(* \(#,##0.0\);_(* "-"??_);_(@_)</c:formatCode>
                <c:ptCount val="8"/>
                <c:pt idx="0">
                  <c:v>94.566059999999993</c:v>
                </c:pt>
                <c:pt idx="1">
                  <c:v>98.550329999999988</c:v>
                </c:pt>
                <c:pt idx="2">
                  <c:v>97.219352600000008</c:v>
                </c:pt>
                <c:pt idx="3">
                  <c:v>92.92492312600001</c:v>
                </c:pt>
                <c:pt idx="4">
                  <c:v>91.159992457260017</c:v>
                </c:pt>
                <c:pt idx="5">
                  <c:v>92.230761481832602</c:v>
                </c:pt>
                <c:pt idx="6">
                  <c:v>93.252921096650908</c:v>
                </c:pt>
                <c:pt idx="7">
                  <c:v>94.291322207617426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PP!$A$22</c:f>
              <c:strCache>
                <c:ptCount val="1"/>
                <c:pt idx="0">
                  <c:v>Expenditures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PP!$B$20:$I$20</c:f>
              <c:strCache>
                <c:ptCount val="8"/>
                <c:pt idx="0">
                  <c:v>2018 Adopted</c:v>
                </c:pt>
                <c:pt idx="1">
                  <c:v>2018 Adjusted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strCache>
            </c:strRef>
          </c:cat>
          <c:val>
            <c:numRef>
              <c:f>PP!$B$22:$I$22</c:f>
              <c:numCache>
                <c:formatCode>_(* #,##0.0_);_(* \(#,##0.0\);_(* "-"??_);_(@_)</c:formatCode>
                <c:ptCount val="8"/>
                <c:pt idx="0">
                  <c:v>94.562020000000004</c:v>
                </c:pt>
                <c:pt idx="1">
                  <c:v>98.546290000000013</c:v>
                </c:pt>
                <c:pt idx="2">
                  <c:v>100.90724340000003</c:v>
                </c:pt>
                <c:pt idx="3">
                  <c:v>102.64822366800001</c:v>
                </c:pt>
                <c:pt idx="4">
                  <c:v>104.01288414136</c:v>
                </c:pt>
                <c:pt idx="5">
                  <c:v>106.44558862418721</c:v>
                </c:pt>
                <c:pt idx="6">
                  <c:v>108.88437139667094</c:v>
                </c:pt>
                <c:pt idx="7">
                  <c:v>111.47214722460437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399488"/>
        <c:axId val="114409472"/>
      </c:lineChart>
      <c:catAx>
        <c:axId val="114399488"/>
        <c:scaling>
          <c:orientation val="minMax"/>
        </c:scaling>
        <c:delete val="0"/>
        <c:axPos val="b"/>
        <c:majorTickMark val="out"/>
        <c:minorTickMark val="none"/>
        <c:tickLblPos val="nextTo"/>
        <c:crossAx val="114409472"/>
        <c:crosses val="autoZero"/>
        <c:auto val="1"/>
        <c:lblAlgn val="ctr"/>
        <c:lblOffset val="100"/>
        <c:noMultiLvlLbl val="0"/>
      </c:catAx>
      <c:valAx>
        <c:axId val="114409472"/>
        <c:scaling>
          <c:orientation val="minMax"/>
          <c:min val="90"/>
        </c:scaling>
        <c:delete val="0"/>
        <c:axPos val="l"/>
        <c:majorGridlines/>
        <c:numFmt formatCode="#,##0;[Red]#,##0" sourceLinked="0"/>
        <c:majorTickMark val="out"/>
        <c:minorTickMark val="none"/>
        <c:tickLblPos val="nextTo"/>
        <c:crossAx val="114399488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.10101010101010101"/>
          <c:y val="0.16080217268422115"/>
          <c:w val="0.36026666088226578"/>
          <c:h val="9.1824663649327315E-2"/>
        </c:manualLayout>
      </c:layout>
      <c:overlay val="1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0.00824</cdr:y>
    </cdr:from>
    <cdr:to>
      <cdr:x>0.18182</cdr:x>
      <cdr:y>0.10138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17031"/>
          <a:ext cx="1028700" cy="1925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/>
            <a:t>Millions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E74AC7D7-32A1-43A8-85AC-AA0A57861228}" type="datetimeFigureOut">
              <a:rPr lang="en-US" smtClean="0"/>
              <a:t>10/6/2017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60" tIns="46680" rIns="93360" bIns="466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9D93295E-EDE2-43F0-BE0F-2BCB4B2FC6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637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3295E-EDE2-43F0-BE0F-2BCB4B2FC6D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854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3295E-EDE2-43F0-BE0F-2BCB4B2FC6D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854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3295E-EDE2-43F0-BE0F-2BCB4B2FC6D6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854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3295E-EDE2-43F0-BE0F-2BCB4B2FC6D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854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3295E-EDE2-43F0-BE0F-2BCB4B2FC6D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85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3295E-EDE2-43F0-BE0F-2BCB4B2FC6D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85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3295E-EDE2-43F0-BE0F-2BCB4B2FC6D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85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3295E-EDE2-43F0-BE0F-2BCB4B2FC6D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85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3295E-EDE2-43F0-BE0F-2BCB4B2FC6D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85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3295E-EDE2-43F0-BE0F-2BCB4B2FC6D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854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3295E-EDE2-43F0-BE0F-2BCB4B2FC6D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854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3295E-EDE2-43F0-BE0F-2BCB4B2FC6D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854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3295E-EDE2-43F0-BE0F-2BCB4B2FC6D6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85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r>
              <a:rPr lang="en-US" dirty="0" smtClean="0"/>
              <a:t>Council Workshop 6/20/2017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5ABA9A9-9CEC-4B99-AD7D-E3E4F6D92D7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Council Workshop 6/20/2017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A9A9-9CEC-4B99-AD7D-E3E4F6D92D7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Council Workshop 6/20/2017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A9A9-9CEC-4B99-AD7D-E3E4F6D92D7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Council Workshop 6/20/2017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A9A9-9CEC-4B99-AD7D-E3E4F6D92D7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Council Workshop 6/20/2017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A9A9-9CEC-4B99-AD7D-E3E4F6D92D7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Council Workshop 6/20/2017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A9A9-9CEC-4B99-AD7D-E3E4F6D92D7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dirty="0" smtClean="0"/>
              <a:t>Council Workshop 6/20/2017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ABA9A9-9CEC-4B99-AD7D-E3E4F6D92D7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r>
              <a:rPr lang="en-US" dirty="0" smtClean="0"/>
              <a:t>Council Workshop 6/20/2017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5ABA9A9-9CEC-4B99-AD7D-E3E4F6D92D7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Council Workshop 6/20/2017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A9A9-9CEC-4B99-AD7D-E3E4F6D92D7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Council Workshop 6/20/2017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A9A9-9CEC-4B99-AD7D-E3E4F6D92D7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Council Workshop 6/20/2017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A9A9-9CEC-4B99-AD7D-E3E4F6D92D7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Council Workshop 6/20/2017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5ABA9A9-9CEC-4B99-AD7D-E3E4F6D92D7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1.xml"/><Relationship Id="rId5" Type="http://schemas.openxmlformats.org/officeDocument/2006/relationships/image" Target="../media/image3.emf"/><Relationship Id="rId4" Type="http://schemas.openxmlformats.org/officeDocument/2006/relationships/oleObject" Target="file:///\\FNUPFPP1V\FNPUBLIC\Financial%20Planning\03%20Presentations\2017\10-10-17%20Staff%20Presentation\1000%20-%20General%20Fund%20-%20Long%20Range%20Forecast.xlsx!PP!R12C1:R19C10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file:///\\FNUPFPP1V\FNPUBLIC\Financial%20Planning\03%20Presentations\2017\10-10-17%20Staff%20Presentation\1000%20-%20General%20Fund%20-%20Long%20Range%20Forecast.xlsx!PP!R39C1:R46C10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391196"/>
            <a:ext cx="8458200" cy="1470025"/>
          </a:xfrm>
        </p:spPr>
        <p:txBody>
          <a:bodyPr/>
          <a:lstStyle/>
          <a:p>
            <a:r>
              <a:rPr lang="en-US" dirty="0" smtClean="0"/>
              <a:t>Fiscal Cliff &amp;</a:t>
            </a:r>
            <a:br>
              <a:rPr lang="en-US" dirty="0" smtClean="0"/>
            </a:br>
            <a:r>
              <a:rPr lang="en-US" dirty="0" smtClean="0"/>
              <a:t>Financial Sustainability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9044" y="3886200"/>
            <a:ext cx="5943600" cy="1752600"/>
          </a:xfrm>
        </p:spPr>
        <p:txBody>
          <a:bodyPr/>
          <a:lstStyle/>
          <a:p>
            <a:r>
              <a:rPr lang="en-US" dirty="0" smtClean="0"/>
              <a:t>Staff Presentation - October 10, 2017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410200"/>
            <a:ext cx="1733792" cy="10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573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305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General Fund 6-Year Forecast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1800" dirty="0" smtClean="0"/>
              <a:t>(amounts in thousands)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A9A9-9CEC-4B99-AD7D-E3E4F6D92D7D}" type="slidenum">
              <a:rPr lang="en-US" smtClean="0"/>
              <a:t>10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5966" y="4267200"/>
            <a:ext cx="2286000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/>
              <a:t>Includes:</a:t>
            </a:r>
          </a:p>
          <a:p>
            <a:endParaRPr lang="en-US" sz="700" b="1" u="sng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/>
              <a:t>2018 Proposed Budget Adjustments</a:t>
            </a:r>
            <a:br>
              <a:rPr lang="en-US" sz="1400" dirty="0" smtClean="0"/>
            </a:br>
            <a:endParaRPr lang="en-US" sz="7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/>
              <a:t>Loss </a:t>
            </a:r>
            <a:r>
              <a:rPr lang="en-US" sz="1400" dirty="0"/>
              <a:t>of SST mitigation </a:t>
            </a:r>
            <a:r>
              <a:rPr lang="en-US" sz="1400" dirty="0" smtClean="0"/>
              <a:t>beginning in 2019</a:t>
            </a:r>
          </a:p>
          <a:p>
            <a:endParaRPr lang="en-US" sz="7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/>
              <a:t>Loss of annexation sales tax credit beginning in 2020</a:t>
            </a:r>
            <a:br>
              <a:rPr lang="en-US" sz="1400" dirty="0" smtClean="0"/>
            </a:br>
            <a:endParaRPr lang="en-US" sz="1400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09600"/>
            <a:ext cx="2405064" cy="225552"/>
          </a:xfrm>
        </p:spPr>
        <p:txBody>
          <a:bodyPr/>
          <a:lstStyle/>
          <a:p>
            <a:pPr algn="r"/>
            <a:r>
              <a:rPr lang="en-US" dirty="0" smtClean="0"/>
              <a:t>Staff Presentation  10/10/2017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610575"/>
              </p:ext>
            </p:extLst>
          </p:nvPr>
        </p:nvGraphicFramePr>
        <p:xfrm>
          <a:off x="609600" y="2133600"/>
          <a:ext cx="7924800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Worksheet" r:id="rId4" imgW="8648576" imgH="2152710" progId="Excel.Sheet.12">
                  <p:link updateAutomatic="1"/>
                </p:oleObj>
              </mc:Choice>
              <mc:Fallback>
                <p:oleObj name="Worksheet" r:id="rId4" imgW="8648576" imgH="215271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9600" y="2133600"/>
                        <a:ext cx="7924800" cy="197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0834078"/>
              </p:ext>
            </p:extLst>
          </p:nvPr>
        </p:nvGraphicFramePr>
        <p:xfrm>
          <a:off x="3048000" y="4339322"/>
          <a:ext cx="5334000" cy="2066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89771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85" y="4695441"/>
            <a:ext cx="2259915" cy="115914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50" y="1424025"/>
            <a:ext cx="2386028" cy="28198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2602568"/>
            <a:ext cx="2634822" cy="22502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5029200"/>
            <a:ext cx="2661086" cy="116952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1206" y="1208431"/>
            <a:ext cx="2266942" cy="125460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A9A9-9CEC-4B99-AD7D-E3E4F6D92D7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783972" y="1261868"/>
            <a:ext cx="3225560" cy="4267200"/>
          </a:xfrm>
          <a:prstGeom prst="roundRect">
            <a:avLst/>
          </a:prstGeom>
          <a:gradFill>
            <a:gsLst>
              <a:gs pos="0">
                <a:schemeClr val="accent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5792" y="1370002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solidFill>
                  <a:prstClr val="white"/>
                </a:solidFill>
              </a:rPr>
              <a:t>General Fund</a:t>
            </a:r>
            <a:endParaRPr lang="en-US" sz="2000" b="1" u="sng" dirty="0">
              <a:solidFill>
                <a:prstClr val="white"/>
              </a:solidFill>
            </a:endParaRPr>
          </a:p>
          <a:p>
            <a:pPr algn="ctr"/>
            <a:endParaRPr lang="en-US" sz="400" b="1" dirty="0" smtClean="0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4916" y="3143555"/>
            <a:ext cx="21195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438086">
                    <a:lumMod val="75000"/>
                  </a:srgbClr>
                </a:solidFill>
              </a:rPr>
              <a:t>An additional subsidy from GF is needed to fill this gap - </a:t>
            </a:r>
            <a:r>
              <a:rPr lang="en-US" sz="1000" b="1" dirty="0">
                <a:solidFill>
                  <a:srgbClr val="438086">
                    <a:lumMod val="75000"/>
                  </a:srgbClr>
                </a:solidFill>
              </a:rPr>
              <a:t>$</a:t>
            </a:r>
            <a:r>
              <a:rPr lang="en-US" sz="1000" b="1" dirty="0" smtClean="0">
                <a:solidFill>
                  <a:srgbClr val="438086">
                    <a:lumMod val="75000"/>
                  </a:srgbClr>
                </a:solidFill>
              </a:rPr>
              <a:t>710k </a:t>
            </a:r>
            <a:r>
              <a:rPr lang="en-US" sz="1200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+</a:t>
            </a:r>
            <a:endParaRPr lang="en-US" sz="1200" b="1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7843" y="3661778"/>
            <a:ext cx="2362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438086">
                    <a:lumMod val="75000"/>
                  </a:srgbClr>
                </a:solidFill>
              </a:rPr>
              <a:t>2017 budgeted subsidy - </a:t>
            </a:r>
            <a:r>
              <a:rPr lang="en-US" sz="1100" b="1" dirty="0" smtClean="0">
                <a:solidFill>
                  <a:srgbClr val="438086">
                    <a:lumMod val="75000"/>
                  </a:srgbClr>
                </a:solidFill>
              </a:rPr>
              <a:t>$2.5m </a:t>
            </a:r>
            <a:r>
              <a:rPr lang="en-US" sz="1100" b="1" dirty="0">
                <a:solidFill>
                  <a:srgbClr val="00B050"/>
                </a:solidFill>
                <a:latin typeface="Arial Black" panose="020B0A04020102020204" pitchFamily="34" charset="0"/>
              </a:rPr>
              <a:t>+</a:t>
            </a:r>
            <a:endParaRPr lang="en-US" sz="1100" b="1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94098" y="3053919"/>
            <a:ext cx="3124200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438086">
                    <a:lumMod val="75000"/>
                  </a:srgbClr>
                </a:solidFill>
              </a:rPr>
              <a:t>Annexation Reporting Ends June 2020</a:t>
            </a:r>
          </a:p>
          <a:p>
            <a:r>
              <a:rPr lang="en-US" sz="1050" dirty="0" smtClean="0">
                <a:solidFill>
                  <a:srgbClr val="438086">
                    <a:lumMod val="75000"/>
                  </a:srgbClr>
                </a:solidFill>
              </a:rPr>
              <a:t>    Annexation </a:t>
            </a:r>
            <a:r>
              <a:rPr lang="en-US" sz="1050" dirty="0">
                <a:solidFill>
                  <a:srgbClr val="438086">
                    <a:lumMod val="75000"/>
                  </a:srgbClr>
                </a:solidFill>
              </a:rPr>
              <a:t>Sales Tax Credit - </a:t>
            </a:r>
            <a:r>
              <a:rPr lang="en-US" sz="1050" b="1" dirty="0">
                <a:solidFill>
                  <a:srgbClr val="438086">
                    <a:lumMod val="75000"/>
                  </a:srgbClr>
                </a:solidFill>
              </a:rPr>
              <a:t>$</a:t>
            </a:r>
            <a:r>
              <a:rPr lang="en-US" sz="1050" b="1" dirty="0" smtClean="0">
                <a:solidFill>
                  <a:srgbClr val="438086">
                    <a:lumMod val="75000"/>
                  </a:srgbClr>
                </a:solidFill>
              </a:rPr>
              <a:t>4.5m</a:t>
            </a:r>
            <a:r>
              <a:rPr lang="en-US" sz="1050" b="1" dirty="0" smtClean="0">
                <a:solidFill>
                  <a:srgbClr val="C00000"/>
                </a:solidFill>
              </a:rPr>
              <a:t> (-)</a:t>
            </a:r>
            <a:endParaRPr lang="en-US" sz="1050" b="1" dirty="0" smtClean="0">
              <a:solidFill>
                <a:srgbClr val="438086">
                  <a:lumMod val="75000"/>
                </a:srgb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19876" y="3501186"/>
            <a:ext cx="3124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438086">
                    <a:lumMod val="75000"/>
                  </a:srgbClr>
                </a:solidFill>
              </a:rPr>
              <a:t>   Increased Street Fund Subsidy - </a:t>
            </a:r>
            <a:r>
              <a:rPr lang="en-US" sz="1050" b="1" dirty="0" smtClean="0">
                <a:solidFill>
                  <a:srgbClr val="438086">
                    <a:lumMod val="75000"/>
                  </a:srgbClr>
                </a:solidFill>
              </a:rPr>
              <a:t>$710k</a:t>
            </a:r>
            <a:r>
              <a:rPr lang="en-US" sz="1050" b="1" dirty="0">
                <a:solidFill>
                  <a:srgbClr val="C00000"/>
                </a:solidFill>
              </a:rPr>
              <a:t> (-)</a:t>
            </a:r>
            <a:r>
              <a:rPr lang="en-US" sz="1050" b="1" dirty="0" smtClean="0">
                <a:solidFill>
                  <a:srgbClr val="438086">
                    <a:lumMod val="75000"/>
                  </a:srgbClr>
                </a:solidFill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3463504" y="5715000"/>
            <a:ext cx="1828801" cy="609760"/>
          </a:xfrm>
          <a:prstGeom prst="rect">
            <a:avLst/>
          </a:prstGeom>
          <a:noFill/>
          <a:ln cmpd="dbl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B050"/>
                </a:solidFill>
              </a:rPr>
              <a:t> + </a:t>
            </a:r>
            <a:r>
              <a:rPr lang="en-US" sz="1000" dirty="0" smtClean="0">
                <a:solidFill>
                  <a:srgbClr val="00B050"/>
                </a:solidFill>
              </a:rPr>
              <a:t>  </a:t>
            </a:r>
            <a:r>
              <a:rPr lang="en-US" sz="900" dirty="0" smtClean="0">
                <a:solidFill>
                  <a:srgbClr val="5C92B5">
                    <a:lumMod val="75000"/>
                  </a:srgbClr>
                </a:solidFill>
              </a:rPr>
              <a:t>Positive Impact to Fund</a:t>
            </a:r>
          </a:p>
          <a:p>
            <a:r>
              <a:rPr lang="en-US" sz="1600" b="1" dirty="0" smtClean="0">
                <a:solidFill>
                  <a:srgbClr val="C00000"/>
                </a:solidFill>
              </a:rPr>
              <a:t>(-)</a:t>
            </a:r>
            <a:r>
              <a:rPr lang="en-US" sz="1600" b="1" dirty="0" smtClean="0">
                <a:solidFill>
                  <a:srgbClr val="5C92B5">
                    <a:lumMod val="75000"/>
                  </a:srgbClr>
                </a:solidFill>
              </a:rPr>
              <a:t> </a:t>
            </a:r>
            <a:r>
              <a:rPr lang="en-US" sz="900" dirty="0" smtClean="0">
                <a:solidFill>
                  <a:srgbClr val="5C92B5">
                    <a:lumMod val="75000"/>
                  </a:srgbClr>
                </a:solidFill>
              </a:rPr>
              <a:t>Negative Impact to Fund</a:t>
            </a:r>
          </a:p>
          <a:p>
            <a:endParaRPr lang="en-US" sz="900" dirty="0">
              <a:solidFill>
                <a:srgbClr val="5C92B5">
                  <a:lumMod val="75000"/>
                </a:srgb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10156" y="3792583"/>
            <a:ext cx="3124200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438086">
                    <a:lumMod val="75000"/>
                  </a:srgbClr>
                </a:solidFill>
              </a:rPr>
              <a:t>   Shift of eligible costs to CJ Fund - </a:t>
            </a:r>
            <a:r>
              <a:rPr lang="en-US" sz="1050" b="1" dirty="0" smtClean="0">
                <a:solidFill>
                  <a:srgbClr val="438086">
                    <a:lumMod val="75000"/>
                  </a:srgbClr>
                </a:solidFill>
              </a:rPr>
              <a:t>$505k</a:t>
            </a:r>
            <a:r>
              <a:rPr lang="en-US" sz="1050" b="1" dirty="0">
                <a:solidFill>
                  <a:srgbClr val="438086">
                    <a:lumMod val="75000"/>
                  </a:srgbClr>
                </a:solidFill>
              </a:rPr>
              <a:t> </a:t>
            </a:r>
            <a:r>
              <a:rPr lang="en-US" sz="1050" b="1" dirty="0">
                <a:solidFill>
                  <a:srgbClr val="00B050"/>
                </a:solidFill>
                <a:latin typeface="Arial Black" panose="020B0A04020102020204" pitchFamily="34" charset="0"/>
              </a:rPr>
              <a:t>+</a:t>
            </a:r>
            <a:endParaRPr lang="en-US" sz="1050" b="1" dirty="0">
              <a:solidFill>
                <a:srgbClr val="00B050"/>
              </a:solidFill>
            </a:endParaRPr>
          </a:p>
          <a:p>
            <a:r>
              <a:rPr lang="en-US" sz="1050" b="1" dirty="0" smtClean="0">
                <a:solidFill>
                  <a:srgbClr val="438086">
                    <a:lumMod val="75000"/>
                  </a:srgbClr>
                </a:solidFill>
              </a:rPr>
              <a:t>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20978" y="4070786"/>
            <a:ext cx="3124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438086">
                    <a:lumMod val="75000"/>
                  </a:srgbClr>
                </a:solidFill>
              </a:rPr>
              <a:t>Net loss to General Fund - $4.7m</a:t>
            </a:r>
            <a:r>
              <a:rPr lang="en-US" sz="1050" b="1" dirty="0">
                <a:solidFill>
                  <a:srgbClr val="C00000"/>
                </a:solidFill>
              </a:rPr>
              <a:t> (-)</a:t>
            </a:r>
            <a:r>
              <a:rPr lang="en-US" sz="1050" b="1" dirty="0" smtClean="0">
                <a:solidFill>
                  <a:srgbClr val="438086">
                    <a:lumMod val="75000"/>
                  </a:srgbClr>
                </a:solidFill>
              </a:rPr>
              <a:t>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25792" y="4369278"/>
            <a:ext cx="3124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438086">
                    <a:lumMod val="75000"/>
                  </a:srgbClr>
                </a:solidFill>
              </a:rPr>
              <a:t>2017 Budgeted Subsidies (ongoing):</a:t>
            </a:r>
          </a:p>
          <a:p>
            <a:r>
              <a:rPr lang="en-US" sz="1050" dirty="0" smtClean="0">
                <a:solidFill>
                  <a:srgbClr val="438086">
                    <a:lumMod val="75000"/>
                  </a:srgbClr>
                </a:solidFill>
              </a:rPr>
              <a:t>   </a:t>
            </a:r>
            <a:endParaRPr lang="en-US" sz="1050" b="1" dirty="0" smtClean="0">
              <a:solidFill>
                <a:srgbClr val="438086">
                  <a:lumMod val="75000"/>
                </a:srgb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95600" y="4707148"/>
            <a:ext cx="3124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438086">
                    <a:lumMod val="75000"/>
                  </a:srgbClr>
                </a:solidFill>
              </a:rPr>
              <a:t>   LEOFF1 Retiree Benefits - </a:t>
            </a:r>
            <a:r>
              <a:rPr lang="en-US" sz="1050" b="1" dirty="0" smtClean="0">
                <a:solidFill>
                  <a:srgbClr val="438086">
                    <a:lumMod val="75000"/>
                  </a:srgbClr>
                </a:solidFill>
              </a:rPr>
              <a:t>$1.15m</a:t>
            </a:r>
            <a:r>
              <a:rPr lang="en-US" sz="1050" b="1" dirty="0" smtClean="0">
                <a:solidFill>
                  <a:srgbClr val="C00000"/>
                </a:solidFill>
              </a:rPr>
              <a:t> </a:t>
            </a:r>
            <a:r>
              <a:rPr lang="en-US" sz="1050" b="1" dirty="0">
                <a:solidFill>
                  <a:srgbClr val="C00000"/>
                </a:solidFill>
              </a:rPr>
              <a:t>(-)</a:t>
            </a:r>
            <a:r>
              <a:rPr lang="en-US" sz="1050" b="1" dirty="0" smtClean="0">
                <a:solidFill>
                  <a:srgbClr val="438086">
                    <a:lumMod val="75000"/>
                  </a:srgbClr>
                </a:solidFill>
              </a:rPr>
              <a:t>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900556" y="4869608"/>
            <a:ext cx="3124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438086">
                    <a:lumMod val="75000"/>
                  </a:srgbClr>
                </a:solidFill>
              </a:rPr>
              <a:t>   ShoWare Operating - </a:t>
            </a:r>
            <a:r>
              <a:rPr lang="en-US" sz="1050" b="1" dirty="0" smtClean="0">
                <a:solidFill>
                  <a:srgbClr val="438086">
                    <a:lumMod val="75000"/>
                  </a:srgbClr>
                </a:solidFill>
              </a:rPr>
              <a:t>$500k </a:t>
            </a:r>
            <a:r>
              <a:rPr lang="en-US" sz="1050" b="1" dirty="0">
                <a:solidFill>
                  <a:srgbClr val="C00000"/>
                </a:solidFill>
              </a:rPr>
              <a:t>(-)</a:t>
            </a:r>
            <a:endParaRPr lang="en-US" sz="1050" b="1" dirty="0" smtClean="0">
              <a:solidFill>
                <a:srgbClr val="438086">
                  <a:lumMod val="75000"/>
                </a:srgb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491016" y="4191000"/>
            <a:ext cx="211958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438086">
                    <a:lumMod val="75000"/>
                  </a:srgbClr>
                </a:solidFill>
              </a:rPr>
              <a:t>Move eligible costs from GF to offset revenue gain - </a:t>
            </a:r>
            <a:r>
              <a:rPr lang="en-US" sz="1000" b="1" dirty="0" smtClean="0">
                <a:solidFill>
                  <a:srgbClr val="438086">
                    <a:lumMod val="75000"/>
                  </a:srgbClr>
                </a:solidFill>
              </a:rPr>
              <a:t>$505k</a:t>
            </a:r>
            <a:r>
              <a:rPr lang="en-US" sz="1000" b="1" dirty="0">
                <a:solidFill>
                  <a:srgbClr val="C00000"/>
                </a:solidFill>
              </a:rPr>
              <a:t> (-)</a:t>
            </a:r>
            <a:endParaRPr lang="en-US" sz="1000" b="1" dirty="0">
              <a:solidFill>
                <a:srgbClr val="438086">
                  <a:lumMod val="75000"/>
                </a:srgb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23193" y="1772337"/>
            <a:ext cx="30120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5C92B5">
                    <a:lumMod val="50000"/>
                  </a:srgbClr>
                </a:solidFill>
              </a:rPr>
              <a:t>Keeps 72.5% of Sales Tax Revenues; </a:t>
            </a:r>
            <a:r>
              <a:rPr lang="en-US" sz="1200" b="1" dirty="0" smtClean="0">
                <a:solidFill>
                  <a:srgbClr val="5C92B5">
                    <a:lumMod val="50000"/>
                  </a:srgbClr>
                </a:solidFill>
              </a:rPr>
              <a:t>Goes </a:t>
            </a:r>
            <a:r>
              <a:rPr lang="en-US" sz="1200" b="1" dirty="0">
                <a:solidFill>
                  <a:srgbClr val="5C92B5">
                    <a:lumMod val="50000"/>
                  </a:srgbClr>
                </a:solidFill>
              </a:rPr>
              <a:t>up to 77.7% in 2018</a:t>
            </a:r>
            <a:r>
              <a:rPr lang="en-US" sz="1200" dirty="0">
                <a:solidFill>
                  <a:srgbClr val="5C92B5">
                    <a:lumMod val="50000"/>
                  </a:srgbClr>
                </a:solidFill>
              </a:rPr>
              <a:t>.  </a:t>
            </a:r>
            <a:r>
              <a:rPr lang="en-US" sz="1400" b="1" dirty="0" smtClean="0">
                <a:solidFill>
                  <a:srgbClr val="5C92B5">
                    <a:lumMod val="50000"/>
                  </a:srgbClr>
                </a:solidFill>
              </a:rPr>
              <a:t> $1.5m </a:t>
            </a:r>
            <a:r>
              <a:rPr lang="en-US" sz="1400" b="1" dirty="0">
                <a:solidFill>
                  <a:srgbClr val="00B050"/>
                </a:solidFill>
                <a:latin typeface="Arial Black" panose="020B0A04020102020204" pitchFamily="34" charset="0"/>
              </a:rPr>
              <a:t>+</a:t>
            </a:r>
            <a:r>
              <a:rPr lang="en-US" sz="1400" b="1" dirty="0" smtClean="0">
                <a:solidFill>
                  <a:prstClr val="white"/>
                </a:solidFill>
              </a:rPr>
              <a:t> </a:t>
            </a:r>
            <a:endParaRPr lang="en-US" sz="1200" b="1" dirty="0">
              <a:solidFill>
                <a:prstClr val="white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49" name="Elbow Connector 48"/>
          <p:cNvCxnSpPr/>
          <p:nvPr/>
        </p:nvCxnSpPr>
        <p:spPr>
          <a:xfrm>
            <a:off x="5897700" y="2099227"/>
            <a:ext cx="1111977" cy="115660"/>
          </a:xfrm>
          <a:prstGeom prst="bentConnector3">
            <a:avLst>
              <a:gd name="adj1" fmla="val 24530"/>
            </a:avLst>
          </a:prstGeom>
          <a:ln w="22225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/>
          <p:nvPr/>
        </p:nvCxnSpPr>
        <p:spPr>
          <a:xfrm rot="10800000">
            <a:off x="2306201" y="2604970"/>
            <a:ext cx="626854" cy="570353"/>
          </a:xfrm>
          <a:prstGeom prst="bentConnector3">
            <a:avLst>
              <a:gd name="adj1" fmla="val 50000"/>
            </a:avLst>
          </a:prstGeom>
          <a:ln w="22225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/>
          <p:nvPr/>
        </p:nvCxnSpPr>
        <p:spPr>
          <a:xfrm rot="10800000">
            <a:off x="2286001" y="3415146"/>
            <a:ext cx="705844" cy="238678"/>
          </a:xfrm>
          <a:prstGeom prst="bentConnector3">
            <a:avLst>
              <a:gd name="adj1" fmla="val 50000"/>
            </a:avLst>
          </a:prstGeom>
          <a:ln w="22225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/>
          <p:nvPr/>
        </p:nvCxnSpPr>
        <p:spPr>
          <a:xfrm rot="10800000">
            <a:off x="2511079" y="3783947"/>
            <a:ext cx="384521" cy="881555"/>
          </a:xfrm>
          <a:prstGeom prst="bentConnector3">
            <a:avLst>
              <a:gd name="adj1" fmla="val 64730"/>
            </a:avLst>
          </a:prstGeom>
          <a:ln w="22225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lbow Connector 89"/>
          <p:cNvCxnSpPr/>
          <p:nvPr/>
        </p:nvCxnSpPr>
        <p:spPr>
          <a:xfrm>
            <a:off x="5859308" y="3198894"/>
            <a:ext cx="531898" cy="342046"/>
          </a:xfrm>
          <a:prstGeom prst="bentConnector3">
            <a:avLst>
              <a:gd name="adj1" fmla="val 57607"/>
            </a:avLst>
          </a:prstGeom>
          <a:ln w="22225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lbow Connector 94"/>
          <p:cNvCxnSpPr/>
          <p:nvPr/>
        </p:nvCxnSpPr>
        <p:spPr>
          <a:xfrm>
            <a:off x="5715000" y="3895240"/>
            <a:ext cx="747802" cy="560153"/>
          </a:xfrm>
          <a:prstGeom prst="bentConnector3">
            <a:avLst>
              <a:gd name="adj1" fmla="val 58657"/>
            </a:avLst>
          </a:prstGeom>
          <a:ln w="22225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/>
          <p:cNvCxnSpPr/>
          <p:nvPr/>
        </p:nvCxnSpPr>
        <p:spPr>
          <a:xfrm>
            <a:off x="5413572" y="4855206"/>
            <a:ext cx="1066800" cy="1042257"/>
          </a:xfrm>
          <a:prstGeom prst="bentConnector3">
            <a:avLst>
              <a:gd name="adj1" fmla="val 67446"/>
            </a:avLst>
          </a:prstGeom>
          <a:ln w="22225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304801" y="511314"/>
            <a:ext cx="7162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spcBef>
                <a:spcPct val="0"/>
              </a:spcBef>
            </a:pPr>
            <a:r>
              <a:rPr lang="en-US" sz="4000" dirty="0">
                <a:solidFill>
                  <a:srgbClr val="424456"/>
                </a:solidFill>
                <a:latin typeface="Trebuchet MS"/>
              </a:rPr>
              <a:t>Not Just a General </a:t>
            </a:r>
            <a:r>
              <a:rPr lang="en-US" sz="4000" dirty="0" smtClean="0">
                <a:solidFill>
                  <a:srgbClr val="424456"/>
                </a:solidFill>
                <a:latin typeface="Trebuchet MS"/>
              </a:rPr>
              <a:t>Fund Issue</a:t>
            </a:r>
            <a:endParaRPr lang="en-US" sz="4000" dirty="0">
              <a:solidFill>
                <a:srgbClr val="424456"/>
              </a:solidFill>
              <a:latin typeface="Trebuchet MS"/>
            </a:endParaRPr>
          </a:p>
        </p:txBody>
      </p:sp>
      <p:cxnSp>
        <p:nvCxnSpPr>
          <p:cNvPr id="140" name="Elbow Connector 139"/>
          <p:cNvCxnSpPr/>
          <p:nvPr/>
        </p:nvCxnSpPr>
        <p:spPr>
          <a:xfrm rot="10800000" flipV="1">
            <a:off x="2471098" y="4999240"/>
            <a:ext cx="545938" cy="521736"/>
          </a:xfrm>
          <a:prstGeom prst="bentConnector3">
            <a:avLst>
              <a:gd name="adj1" fmla="val 67787"/>
            </a:avLst>
          </a:prstGeom>
          <a:ln w="22225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947357" y="2263379"/>
            <a:ext cx="341174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50" dirty="0" smtClean="0">
              <a:solidFill>
                <a:srgbClr val="5C92B5">
                  <a:lumMod val="50000"/>
                </a:srgbClr>
              </a:solidFill>
            </a:endParaRPr>
          </a:p>
          <a:p>
            <a:r>
              <a:rPr lang="en-US" sz="1050" dirty="0">
                <a:solidFill>
                  <a:srgbClr val="5C92B5">
                    <a:lumMod val="50000"/>
                  </a:srgbClr>
                </a:solidFill>
              </a:rPr>
              <a:t> </a:t>
            </a:r>
            <a:r>
              <a:rPr lang="en-US" sz="1050" dirty="0" smtClean="0">
                <a:solidFill>
                  <a:srgbClr val="5C92B5">
                    <a:lumMod val="50000"/>
                  </a:srgbClr>
                </a:solidFill>
              </a:rPr>
              <a:t>  </a:t>
            </a:r>
            <a:endParaRPr lang="en-US" sz="1200" b="1" dirty="0">
              <a:solidFill>
                <a:srgbClr val="5C92B5">
                  <a:lumMod val="50000"/>
                </a:srgb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925506" y="2438400"/>
            <a:ext cx="341174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5C92B5">
                    <a:lumMod val="50000"/>
                  </a:srgbClr>
                </a:solidFill>
              </a:rPr>
              <a:t>Eliminated from the State Budget:</a:t>
            </a:r>
          </a:p>
          <a:p>
            <a:r>
              <a:rPr lang="en-US" sz="1050" dirty="0">
                <a:solidFill>
                  <a:srgbClr val="5C92B5">
                    <a:lumMod val="50000"/>
                  </a:srgbClr>
                </a:solidFill>
              </a:rPr>
              <a:t> </a:t>
            </a:r>
            <a:r>
              <a:rPr lang="en-US" sz="1050" dirty="0" smtClean="0">
                <a:solidFill>
                  <a:srgbClr val="5C92B5">
                    <a:lumMod val="50000"/>
                  </a:srgbClr>
                </a:solidFill>
              </a:rPr>
              <a:t>  </a:t>
            </a:r>
            <a:r>
              <a:rPr lang="en-US" sz="1100" dirty="0">
                <a:solidFill>
                  <a:srgbClr val="5C92B5">
                    <a:lumMod val="50000"/>
                  </a:srgbClr>
                </a:solidFill>
              </a:rPr>
              <a:t>SST Mitigation (</a:t>
            </a:r>
            <a:r>
              <a:rPr lang="en-US" sz="1100" dirty="0" smtClean="0">
                <a:solidFill>
                  <a:srgbClr val="5C92B5">
                    <a:lumMod val="50000"/>
                  </a:srgbClr>
                </a:solidFill>
              </a:rPr>
              <a:t>2019) </a:t>
            </a:r>
            <a:r>
              <a:rPr lang="en-US" sz="1100" dirty="0">
                <a:solidFill>
                  <a:srgbClr val="5C92B5">
                    <a:lumMod val="50000"/>
                  </a:srgbClr>
                </a:solidFill>
              </a:rPr>
              <a:t>- </a:t>
            </a:r>
            <a:r>
              <a:rPr lang="en-US" sz="1200" b="1" dirty="0">
                <a:solidFill>
                  <a:srgbClr val="5C92B5">
                    <a:lumMod val="50000"/>
                  </a:srgbClr>
                </a:solidFill>
              </a:rPr>
              <a:t>$5m</a:t>
            </a:r>
            <a:r>
              <a:rPr lang="en-US" sz="1200" b="1" dirty="0">
                <a:solidFill>
                  <a:srgbClr val="C00000"/>
                </a:solidFill>
              </a:rPr>
              <a:t> (-)</a:t>
            </a:r>
            <a:endParaRPr lang="en-US" sz="1200" b="1" dirty="0">
              <a:solidFill>
                <a:srgbClr val="5C92B5">
                  <a:lumMod val="50000"/>
                </a:srgbClr>
              </a:solidFill>
            </a:endParaRPr>
          </a:p>
          <a:p>
            <a:endParaRPr lang="en-US" sz="1100" b="1" dirty="0" smtClean="0">
              <a:solidFill>
                <a:srgbClr val="5C92B5">
                  <a:lumMod val="50000"/>
                </a:srgb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984564" y="4547180"/>
            <a:ext cx="3124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438086">
                    <a:lumMod val="75000"/>
                  </a:srgbClr>
                </a:solidFill>
              </a:rPr>
              <a:t>Street Operating Fund - </a:t>
            </a:r>
            <a:r>
              <a:rPr lang="en-US" sz="1050" b="1" dirty="0" smtClean="0">
                <a:solidFill>
                  <a:srgbClr val="438086">
                    <a:lumMod val="75000"/>
                  </a:srgbClr>
                </a:solidFill>
              </a:rPr>
              <a:t>$2.5m</a:t>
            </a:r>
            <a:r>
              <a:rPr lang="en-US" sz="1050" b="1" dirty="0">
                <a:solidFill>
                  <a:srgbClr val="C00000"/>
                </a:solidFill>
              </a:rPr>
              <a:t> (-)</a:t>
            </a:r>
            <a:endParaRPr lang="en-US" sz="1050" b="1" dirty="0" smtClean="0">
              <a:solidFill>
                <a:srgbClr val="438086">
                  <a:lumMod val="75000"/>
                </a:srgbClr>
              </a:solidFill>
            </a:endParaRPr>
          </a:p>
        </p:txBody>
      </p:sp>
      <p:sp>
        <p:nvSpPr>
          <p:cNvPr id="38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09600"/>
            <a:ext cx="2405064" cy="225552"/>
          </a:xfrm>
        </p:spPr>
        <p:txBody>
          <a:bodyPr/>
          <a:lstStyle/>
          <a:p>
            <a:pPr algn="r"/>
            <a:r>
              <a:rPr lang="en-US" dirty="0" smtClean="0"/>
              <a:t>Staff Presentation  10/10/2017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6537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4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75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75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75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75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3" grpId="0"/>
      <p:bldP spid="24" grpId="0"/>
      <p:bldP spid="29" grpId="0"/>
      <p:bldP spid="30" grpId="0"/>
      <p:bldP spid="31" grpId="0"/>
      <p:bldP spid="32" grpId="0"/>
      <p:bldP spid="33" grpId="0"/>
      <p:bldP spid="39" grpId="0"/>
      <p:bldP spid="9" grpId="0"/>
      <p:bldP spid="35" grpId="0"/>
      <p:bldP spid="36" grpId="0"/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229600" cy="838200"/>
          </a:xfrm>
        </p:spPr>
        <p:txBody>
          <a:bodyPr/>
          <a:lstStyle/>
          <a:p>
            <a:r>
              <a:rPr lang="en-US" dirty="0" smtClean="0"/>
              <a:t>Potential Mitigations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A9A9-9CEC-4B99-AD7D-E3E4F6D92D7D}" type="slidenum">
              <a:rPr lang="en-US" smtClean="0"/>
              <a:t>12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65532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Policy Options for Current Revenues</a:t>
            </a:r>
          </a:p>
          <a:p>
            <a:endParaRPr lang="en-US" sz="1300" dirty="0" smtClean="0"/>
          </a:p>
          <a:p>
            <a:pPr lvl="1"/>
            <a:r>
              <a:rPr lang="en-US" dirty="0" smtClean="0"/>
              <a:t>Shift sales tax from capital as debt service </a:t>
            </a:r>
            <a:r>
              <a:rPr lang="en-US" dirty="0" smtClean="0">
                <a:sym typeface="Symbol"/>
              </a:rPr>
              <a:t>is paid</a:t>
            </a:r>
            <a:br>
              <a:rPr lang="en-US" dirty="0" smtClean="0">
                <a:sym typeface="Symbol"/>
              </a:rPr>
            </a:br>
            <a:endParaRPr lang="en-US" sz="1200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CRF allocation to IT/Street capital </a:t>
            </a:r>
            <a:r>
              <a:rPr lang="en-US" sz="1900" dirty="0" smtClean="0">
                <a:sym typeface="Symbol"/>
              </a:rPr>
              <a:t>(4% internal utility tax)</a:t>
            </a:r>
            <a:br>
              <a:rPr lang="en-US" sz="1900" dirty="0" smtClean="0">
                <a:sym typeface="Symbol"/>
              </a:rPr>
            </a:br>
            <a:endParaRPr lang="en-US" sz="1200" dirty="0" smtClean="0">
              <a:sym typeface="Symbol"/>
            </a:endParaRPr>
          </a:p>
          <a:p>
            <a:pPr lvl="1"/>
            <a:r>
              <a:rPr lang="en-US" dirty="0" smtClean="0"/>
              <a:t>Continue 2% internal utility tax - $1.5m </a:t>
            </a:r>
            <a:r>
              <a:rPr lang="en-US" sz="1900" dirty="0" smtClean="0"/>
              <a:t>(debt paid 2020)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/>
            </a:r>
            <a:br>
              <a:rPr lang="en-US" dirty="0" smtClean="0">
                <a:sym typeface="Symbol"/>
              </a:rPr>
            </a:br>
            <a:endParaRPr lang="en-US" sz="1200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B&amp;O </a:t>
            </a:r>
            <a:r>
              <a:rPr lang="en-US" dirty="0">
                <a:sym typeface="Symbol"/>
              </a:rPr>
              <a:t>tax </a:t>
            </a:r>
            <a:r>
              <a:rPr lang="en-US" dirty="0" smtClean="0">
                <a:sym typeface="Symbol"/>
              </a:rPr>
              <a:t>allocation</a:t>
            </a:r>
            <a:br>
              <a:rPr lang="en-US" dirty="0" smtClean="0">
                <a:sym typeface="Symbol"/>
              </a:rPr>
            </a:br>
            <a:endParaRPr lang="en-US" sz="1300" dirty="0" smtClean="0"/>
          </a:p>
          <a:p>
            <a:r>
              <a:rPr lang="en-US" dirty="0" smtClean="0"/>
              <a:t>New Revenue Options </a:t>
            </a:r>
            <a:r>
              <a:rPr lang="en-US" sz="1900" dirty="0" smtClean="0"/>
              <a:t> (tax/fee increases)</a:t>
            </a:r>
          </a:p>
          <a:p>
            <a:endParaRPr lang="en-US" sz="1400" dirty="0" smtClean="0"/>
          </a:p>
          <a:p>
            <a:pPr lvl="1"/>
            <a:r>
              <a:rPr lang="en-US" dirty="0" smtClean="0"/>
              <a:t>Banked </a:t>
            </a:r>
            <a:r>
              <a:rPr lang="en-US" dirty="0"/>
              <a:t>Property Tax Capacity - </a:t>
            </a:r>
            <a:r>
              <a:rPr lang="en-US" dirty="0" smtClean="0"/>
              <a:t>$3.9m</a:t>
            </a:r>
            <a:br>
              <a:rPr lang="en-US" dirty="0" smtClean="0"/>
            </a:br>
            <a:endParaRPr lang="en-US" sz="1400" dirty="0"/>
          </a:p>
          <a:p>
            <a:pPr lvl="1"/>
            <a:r>
              <a:rPr lang="en-US" dirty="0"/>
              <a:t>Transportation Benefit District </a:t>
            </a:r>
            <a:r>
              <a:rPr lang="en-US" sz="1900" dirty="0"/>
              <a:t>(car </a:t>
            </a:r>
            <a:r>
              <a:rPr lang="en-US" sz="1900" dirty="0" smtClean="0"/>
              <a:t>tabs and/or sales </a:t>
            </a:r>
            <a:r>
              <a:rPr lang="en-US" sz="1900" dirty="0"/>
              <a:t>tax</a:t>
            </a:r>
            <a:r>
              <a:rPr lang="en-US" sz="1900" dirty="0" smtClean="0"/>
              <a:t>)</a:t>
            </a:r>
            <a:br>
              <a:rPr lang="en-US" sz="1900" dirty="0" smtClean="0"/>
            </a:br>
            <a:endParaRPr lang="en-US" sz="1400" dirty="0"/>
          </a:p>
          <a:p>
            <a:pPr lvl="1"/>
            <a:r>
              <a:rPr lang="en-US" dirty="0" smtClean="0"/>
              <a:t>B&amp;O tax rates</a:t>
            </a:r>
            <a:br>
              <a:rPr lang="en-US" dirty="0" smtClean="0"/>
            </a:br>
            <a:endParaRPr lang="en-US" sz="1400" dirty="0" smtClean="0"/>
          </a:p>
          <a:p>
            <a:pPr lvl="1"/>
            <a:r>
              <a:rPr lang="en-US" dirty="0" smtClean="0"/>
              <a:t>Voter approved taxes </a:t>
            </a:r>
            <a:br>
              <a:rPr lang="en-US" dirty="0" smtClean="0"/>
            </a:br>
            <a:endParaRPr lang="en-US" sz="1400" dirty="0"/>
          </a:p>
          <a:p>
            <a:r>
              <a:rPr lang="en-US" dirty="0" smtClean="0"/>
              <a:t>Reduce expenses </a:t>
            </a:r>
            <a:br>
              <a:rPr lang="en-US" dirty="0" smtClean="0"/>
            </a:br>
            <a:endParaRPr lang="en-US" sz="1400" dirty="0" smtClean="0"/>
          </a:p>
          <a:p>
            <a:r>
              <a:rPr lang="en-US" dirty="0" smtClean="0"/>
              <a:t>Strategic </a:t>
            </a:r>
            <a:r>
              <a:rPr lang="en-US" dirty="0"/>
              <a:t>use of fund </a:t>
            </a:r>
            <a:r>
              <a:rPr lang="en-US" dirty="0" smtClean="0"/>
              <a:t>balance </a:t>
            </a:r>
            <a:r>
              <a:rPr lang="en-US" sz="2100" dirty="0" smtClean="0"/>
              <a:t>(one-time; maintain reserves per policy)</a:t>
            </a:r>
            <a:endParaRPr lang="en-US" sz="21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09600"/>
            <a:ext cx="2405064" cy="225552"/>
          </a:xfrm>
        </p:spPr>
        <p:txBody>
          <a:bodyPr/>
          <a:lstStyle/>
          <a:p>
            <a:pPr algn="r"/>
            <a:r>
              <a:rPr lang="en-US" dirty="0" smtClean="0"/>
              <a:t>Staff Presentation  10/10/2017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410200"/>
            <a:ext cx="1733792" cy="10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28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410200"/>
            <a:ext cx="1733792" cy="107647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A9A9-9CEC-4B99-AD7D-E3E4F6D92D7D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4800" y="557676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/>
              <a:t>General Fund 6-Year </a:t>
            </a:r>
            <a:r>
              <a:rPr lang="en-US" dirty="0" smtClean="0"/>
              <a:t>Forecast</a:t>
            </a:r>
            <a:r>
              <a:rPr lang="en-US" dirty="0"/>
              <a:t/>
            </a:r>
            <a:br>
              <a:rPr lang="en-US" dirty="0"/>
            </a:br>
            <a:r>
              <a:rPr lang="en-US" sz="2200" dirty="0" smtClean="0"/>
              <a:t>w</a:t>
            </a:r>
            <a:r>
              <a:rPr lang="en-US" sz="2200" dirty="0"/>
              <a:t>/ 2018 </a:t>
            </a:r>
            <a:r>
              <a:rPr lang="en-US" sz="2200" dirty="0" smtClean="0"/>
              <a:t>Proposed Adjustments, </a:t>
            </a:r>
            <a:r>
              <a:rPr lang="en-US" sz="2200" dirty="0"/>
              <a:t>Annexation </a:t>
            </a:r>
            <a:r>
              <a:rPr lang="en-US" sz="2200" dirty="0" smtClean="0"/>
              <a:t>Impacts, SST Mitigation Loss, 4 new FTEs each year and new revenue sources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79453" y="3886200"/>
            <a:ext cx="7445347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u="sng" dirty="0" smtClean="0"/>
              <a:t>Includes:</a:t>
            </a:r>
          </a:p>
          <a:p>
            <a:endParaRPr lang="en-US" sz="600" b="1" u="sng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300" dirty="0" smtClean="0"/>
              <a:t>Loss of SST Mitigation beginning in July 2019</a:t>
            </a:r>
            <a:br>
              <a:rPr lang="en-US" sz="1300" dirty="0" smtClean="0"/>
            </a:br>
            <a:endParaRPr lang="en-US" sz="6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300" dirty="0" smtClean="0"/>
              <a:t>An allowance for 3 new Police positions and 1 other GF position each year beginning in 2019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300" dirty="0" smtClean="0"/>
              <a:t>Average cost per position $115k, total cost of $460k annually</a:t>
            </a:r>
            <a:br>
              <a:rPr lang="en-US" sz="1300" dirty="0" smtClean="0"/>
            </a:br>
            <a:endParaRPr lang="en-US" sz="6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300" dirty="0" smtClean="0"/>
              <a:t>Sales Tax </a:t>
            </a:r>
            <a:r>
              <a:rPr lang="en-US" sz="1300" dirty="0" smtClean="0"/>
              <a:t>Revenues over $2.5m shifted </a:t>
            </a:r>
            <a:r>
              <a:rPr lang="en-US" sz="1300" dirty="0" smtClean="0"/>
              <a:t>from Capital Resources Fund beginning in 2019</a:t>
            </a:r>
            <a:br>
              <a:rPr lang="en-US" sz="1300" dirty="0" smtClean="0"/>
            </a:br>
            <a:endParaRPr lang="en-US" sz="6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300" dirty="0" smtClean="0"/>
              <a:t>Reduced Street Fund Subsidy from General Fund to $1.0m per year beginning in 2019</a:t>
            </a:r>
            <a:br>
              <a:rPr lang="en-US" sz="1300" dirty="0" smtClean="0"/>
            </a:br>
            <a:endParaRPr lang="en-US" sz="6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300" dirty="0" smtClean="0"/>
              <a:t>Continuance of 2% internal utility tax in </a:t>
            </a:r>
            <a:r>
              <a:rPr lang="en-US" sz="1300" dirty="0"/>
              <a:t>2021 </a:t>
            </a:r>
            <a:r>
              <a:rPr lang="en-US" sz="1300" dirty="0" smtClean="0"/>
              <a:t>≈ $1.5m reallocated to general operations</a:t>
            </a:r>
            <a:br>
              <a:rPr lang="en-US" sz="1300" dirty="0" smtClean="0"/>
            </a:br>
            <a:endParaRPr lang="en-US" sz="6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300" dirty="0" smtClean="0"/>
              <a:t>Use of banked property tax capacity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300" dirty="0" smtClean="0"/>
              <a:t>$2.25m in 2018, $1.7m in 2020, $1.9m in 2021</a:t>
            </a:r>
            <a:br>
              <a:rPr lang="en-US" sz="1300" dirty="0" smtClean="0"/>
            </a:br>
            <a:endParaRPr lang="en-US" sz="6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300" dirty="0" smtClean="0"/>
              <a:t>Additional $500k in revenues for marijuana and card rooms beginning in 2019</a:t>
            </a:r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6477000" y="609600"/>
            <a:ext cx="2405064" cy="225552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l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Staff Presentation  10/10/2017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0038670"/>
              </p:ext>
            </p:extLst>
          </p:nvPr>
        </p:nvGraphicFramePr>
        <p:xfrm>
          <a:off x="381000" y="1905000"/>
          <a:ext cx="8134350" cy="1935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Worksheet" r:id="rId6" imgW="8648576" imgH="2057400" progId="Excel.Sheet.12">
                  <p:link updateAutomatic="1"/>
                </p:oleObj>
              </mc:Choice>
              <mc:Fallback>
                <p:oleObj name="Worksheet" r:id="rId6" imgW="8648576" imgH="205740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1000" y="1905000"/>
                        <a:ext cx="8134350" cy="19350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928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410200"/>
            <a:ext cx="1733792" cy="1076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229600" cy="762000"/>
          </a:xfrm>
        </p:spPr>
        <p:txBody>
          <a:bodyPr/>
          <a:lstStyle/>
          <a:p>
            <a:r>
              <a:rPr lang="en-US" dirty="0" smtClean="0"/>
              <a:t>Other Considerations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A9A9-9CEC-4B99-AD7D-E3E4F6D92D7D}" type="slidenum">
              <a:rPr lang="en-US" smtClean="0"/>
              <a:t>14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086600" cy="505053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Outstanding Budget Challenges:</a:t>
            </a:r>
            <a:br>
              <a:rPr lang="en-US" dirty="0" smtClean="0"/>
            </a:br>
            <a:endParaRPr lang="en-US" sz="1200" dirty="0" smtClean="0"/>
          </a:p>
          <a:p>
            <a:pPr lvl="1"/>
            <a:r>
              <a:rPr lang="en-US" dirty="0" smtClean="0"/>
              <a:t>Sustainable and balanced budget / level of service</a:t>
            </a:r>
            <a:br>
              <a:rPr lang="en-US" dirty="0" smtClean="0"/>
            </a:br>
            <a:endParaRPr lang="en-US" sz="1200" dirty="0" smtClean="0"/>
          </a:p>
          <a:p>
            <a:pPr lvl="1"/>
            <a:r>
              <a:rPr lang="en-US" dirty="0" smtClean="0"/>
              <a:t>Parks capital</a:t>
            </a:r>
            <a:br>
              <a:rPr lang="en-US" dirty="0" smtClean="0"/>
            </a:br>
            <a:endParaRPr lang="en-US" sz="1200" dirty="0" smtClean="0"/>
          </a:p>
          <a:p>
            <a:pPr lvl="1"/>
            <a:r>
              <a:rPr lang="en-US" dirty="0" smtClean="0"/>
              <a:t>Police </a:t>
            </a:r>
            <a:r>
              <a:rPr lang="en-US" dirty="0" smtClean="0"/>
              <a:t>&amp; Public Safety staffing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1200" dirty="0" smtClean="0"/>
          </a:p>
          <a:p>
            <a:pPr lvl="1"/>
            <a:r>
              <a:rPr lang="en-US" dirty="0" smtClean="0"/>
              <a:t>City campus space planning</a:t>
            </a:r>
            <a:br>
              <a:rPr lang="en-US" dirty="0" smtClean="0"/>
            </a:br>
            <a:endParaRPr lang="en-US" sz="1200" dirty="0" smtClean="0"/>
          </a:p>
          <a:p>
            <a:r>
              <a:rPr lang="en-US" dirty="0" smtClean="0"/>
              <a:t>Must Do:</a:t>
            </a:r>
            <a:br>
              <a:rPr lang="en-US" dirty="0" smtClean="0"/>
            </a:br>
            <a:endParaRPr lang="en-US" sz="1200" dirty="0" smtClean="0"/>
          </a:p>
          <a:p>
            <a:pPr lvl="1"/>
            <a:r>
              <a:rPr lang="en-US" dirty="0" smtClean="0"/>
              <a:t>Resolve ≈ $2.3m General Fund gap for 2018</a:t>
            </a:r>
            <a:br>
              <a:rPr lang="en-US" dirty="0" smtClean="0"/>
            </a:br>
            <a:endParaRPr lang="en-US" sz="1200" dirty="0" smtClean="0"/>
          </a:p>
          <a:p>
            <a:r>
              <a:rPr lang="en-US" dirty="0" smtClean="0"/>
              <a:t>Should Do:</a:t>
            </a:r>
            <a:br>
              <a:rPr lang="en-US" dirty="0" smtClean="0"/>
            </a:br>
            <a:endParaRPr lang="en-US" sz="1200" dirty="0" smtClean="0"/>
          </a:p>
          <a:p>
            <a:pPr lvl="1"/>
            <a:r>
              <a:rPr lang="en-US" dirty="0" smtClean="0"/>
              <a:t>Address annual, ongoing structural imbalance</a:t>
            </a:r>
            <a:br>
              <a:rPr lang="en-US" dirty="0" smtClean="0"/>
            </a:br>
            <a:endParaRPr lang="en-US" sz="1200" dirty="0" smtClean="0"/>
          </a:p>
          <a:p>
            <a:pPr lvl="1"/>
            <a:r>
              <a:rPr lang="en-US" dirty="0" smtClean="0"/>
              <a:t>Begin to address $4.7m annexation sales tax credit and $5m SST mitigation loss impacts in </a:t>
            </a:r>
            <a:r>
              <a:rPr lang="en-US" dirty="0" smtClean="0"/>
              <a:t>the next Biennium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300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09600"/>
            <a:ext cx="2405064" cy="225552"/>
          </a:xfrm>
        </p:spPr>
        <p:txBody>
          <a:bodyPr/>
          <a:lstStyle/>
          <a:p>
            <a:pPr algn="r"/>
            <a:r>
              <a:rPr lang="en-US" dirty="0" smtClean="0"/>
              <a:t>Staff Presentation  10/10/2017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158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590800"/>
            <a:ext cx="3429000" cy="838200"/>
          </a:xfrm>
        </p:spPr>
        <p:txBody>
          <a:bodyPr>
            <a:noAutofit/>
          </a:bodyPr>
          <a:lstStyle/>
          <a:p>
            <a:r>
              <a:rPr lang="en-US" sz="5400" dirty="0" smtClean="0"/>
              <a:t>Questions?</a:t>
            </a:r>
            <a:endParaRPr lang="en-US" sz="5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A9A9-9CEC-4B99-AD7D-E3E4F6D92D7D}" type="slidenum">
              <a:rPr lang="en-US" smtClean="0"/>
              <a:t>15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09600"/>
            <a:ext cx="2405064" cy="225552"/>
          </a:xfrm>
        </p:spPr>
        <p:txBody>
          <a:bodyPr/>
          <a:lstStyle/>
          <a:p>
            <a:pPr algn="r"/>
            <a:r>
              <a:rPr lang="en-US" dirty="0" smtClean="0"/>
              <a:t>Staff Presentation  10/10/2017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410200"/>
            <a:ext cx="1733792" cy="10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816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95400"/>
            <a:ext cx="7772400" cy="1362075"/>
          </a:xfrm>
        </p:spPr>
        <p:txBody>
          <a:bodyPr/>
          <a:lstStyle/>
          <a:p>
            <a:r>
              <a:rPr lang="en-US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/>
              </a:rPr>
              <a:t>Special Recognition to:</a:t>
            </a:r>
            <a:endParaRPr lang="en-US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/>
              </a:solidFill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833688"/>
            <a:ext cx="7772400" cy="1509712"/>
          </a:xfrm>
        </p:spPr>
        <p:txBody>
          <a:bodyPr/>
          <a:lstStyle/>
          <a:p>
            <a:r>
              <a:rPr lang="en-US" dirty="0" smtClean="0"/>
              <a:t>Kathleen Etheredge, Senior Financial Analyst</a:t>
            </a:r>
          </a:p>
          <a:p>
            <a:r>
              <a:rPr lang="en-US" dirty="0" smtClean="0"/>
              <a:t>Michelle Ferguson, Senior Financial Analyst</a:t>
            </a:r>
          </a:p>
          <a:p>
            <a:r>
              <a:rPr lang="en-US" dirty="0" smtClean="0"/>
              <a:t>Shane Sorenson, Senior Financial Analyst</a:t>
            </a:r>
          </a:p>
          <a:p>
            <a:r>
              <a:rPr lang="en-US" dirty="0" smtClean="0"/>
              <a:t>Barbara Lopez, Deputy Finance Director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A9A9-9CEC-4B99-AD7D-E3E4F6D92D7D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09600"/>
            <a:ext cx="2405064" cy="225552"/>
          </a:xfrm>
        </p:spPr>
        <p:txBody>
          <a:bodyPr/>
          <a:lstStyle/>
          <a:p>
            <a:pPr algn="r"/>
            <a:r>
              <a:rPr lang="en-US" dirty="0" smtClean="0"/>
              <a:t>Staff Presentation  10/10/2017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410200"/>
            <a:ext cx="1733792" cy="10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076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382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10600" cy="4821936"/>
          </a:xfrm>
        </p:spPr>
        <p:txBody>
          <a:bodyPr>
            <a:normAutofit/>
          </a:bodyPr>
          <a:lstStyle/>
          <a:p>
            <a:r>
              <a:rPr lang="en-US" dirty="0" smtClean="0"/>
              <a:t>Preface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500" dirty="0" smtClean="0"/>
          </a:p>
          <a:p>
            <a:r>
              <a:rPr lang="en-US" dirty="0" smtClean="0"/>
              <a:t>Fiscal Cliff &amp; Structural Imbalance</a:t>
            </a:r>
            <a:br>
              <a:rPr lang="en-US" dirty="0" smtClean="0"/>
            </a:br>
            <a:endParaRPr lang="en-US" sz="500" dirty="0"/>
          </a:p>
          <a:p>
            <a:r>
              <a:rPr lang="en-US" dirty="0" smtClean="0"/>
              <a:t>Forecasts – Without Additional Revenues</a:t>
            </a:r>
            <a:br>
              <a:rPr lang="en-US" dirty="0" smtClean="0"/>
            </a:br>
            <a:endParaRPr lang="en-US" sz="500" dirty="0" smtClean="0"/>
          </a:p>
          <a:p>
            <a:r>
              <a:rPr lang="en-US" dirty="0" smtClean="0"/>
              <a:t>Not Just a General Fund Issue</a:t>
            </a:r>
            <a:br>
              <a:rPr lang="en-US" dirty="0" smtClean="0"/>
            </a:br>
            <a:endParaRPr lang="en-US" sz="500" dirty="0" smtClean="0"/>
          </a:p>
          <a:p>
            <a:r>
              <a:rPr lang="en-US" dirty="0"/>
              <a:t>Potential Mitigations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000" dirty="0" smtClean="0"/>
          </a:p>
          <a:p>
            <a:r>
              <a:rPr lang="en-US" dirty="0" smtClean="0"/>
              <a:t>Forecast – With Additional Revenues</a:t>
            </a:r>
            <a:br>
              <a:rPr lang="en-US" dirty="0" smtClean="0"/>
            </a:br>
            <a:endParaRPr lang="en-US" sz="500" dirty="0" smtClean="0"/>
          </a:p>
          <a:p>
            <a:r>
              <a:rPr lang="en-US" dirty="0" smtClean="0"/>
              <a:t>Other Considerations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A9A9-9CEC-4B99-AD7D-E3E4F6D92D7D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09600"/>
            <a:ext cx="2405064" cy="225552"/>
          </a:xfrm>
        </p:spPr>
        <p:txBody>
          <a:bodyPr/>
          <a:lstStyle/>
          <a:p>
            <a:pPr algn="r"/>
            <a:r>
              <a:rPr lang="en-US" dirty="0" smtClean="0"/>
              <a:t>Staff Presentation  10/10/2017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410200"/>
            <a:ext cx="1733792" cy="10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189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392" y="914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092" y="1676400"/>
            <a:ext cx="83439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Began talking about the fiscal cliff in 2015</a:t>
            </a:r>
          </a:p>
          <a:p>
            <a:endParaRPr lang="en-US" sz="1000" dirty="0" smtClean="0"/>
          </a:p>
          <a:p>
            <a:r>
              <a:rPr lang="en-US" dirty="0"/>
              <a:t>More than just a revenue </a:t>
            </a:r>
            <a:r>
              <a:rPr lang="en-US" dirty="0" smtClean="0"/>
              <a:t>issue</a:t>
            </a:r>
          </a:p>
          <a:p>
            <a:pPr marL="109728" indent="0">
              <a:buNone/>
            </a:pPr>
            <a:endParaRPr lang="en-US" sz="1000" dirty="0"/>
          </a:p>
          <a:p>
            <a:r>
              <a:rPr lang="en-US" dirty="0" smtClean="0"/>
              <a:t>Tough issue to talk about</a:t>
            </a:r>
          </a:p>
          <a:p>
            <a:pPr marL="109728" indent="0">
              <a:buNone/>
            </a:pPr>
            <a:endParaRPr lang="en-US" sz="1000" dirty="0" smtClean="0"/>
          </a:p>
          <a:p>
            <a:r>
              <a:rPr lang="en-US" dirty="0" smtClean="0"/>
              <a:t>Information provided is jaw-dropping</a:t>
            </a:r>
          </a:p>
          <a:p>
            <a:endParaRPr lang="en-US" sz="1000" dirty="0" smtClean="0"/>
          </a:p>
          <a:p>
            <a:r>
              <a:rPr lang="en-US" dirty="0" smtClean="0"/>
              <a:t>Need to incorporate fiscal cliff / structural imbalance as part of decision making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A9A9-9CEC-4B99-AD7D-E3E4F6D92D7D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09600"/>
            <a:ext cx="2405064" cy="225552"/>
          </a:xfrm>
        </p:spPr>
        <p:txBody>
          <a:bodyPr/>
          <a:lstStyle/>
          <a:p>
            <a:pPr algn="r"/>
            <a:r>
              <a:rPr lang="en-US" dirty="0" smtClean="0"/>
              <a:t>Staff Presentation  10/10/2017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410200"/>
            <a:ext cx="1733792" cy="10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26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603" y="914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Fiscal Cliff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55064"/>
            <a:ext cx="8229600" cy="5202936"/>
          </a:xfrm>
        </p:spPr>
        <p:txBody>
          <a:bodyPr>
            <a:normAutofit/>
          </a:bodyPr>
          <a:lstStyle/>
          <a:p>
            <a:r>
              <a:rPr lang="en-US" dirty="0" smtClean="0"/>
              <a:t>Known </a:t>
            </a:r>
            <a:r>
              <a:rPr lang="en-US" dirty="0" smtClean="0"/>
              <a:t>on-going reduction/elimination </a:t>
            </a:r>
            <a:r>
              <a:rPr lang="en-US" dirty="0" smtClean="0"/>
              <a:t>of current revenue sources:</a:t>
            </a:r>
            <a:br>
              <a:rPr lang="en-US" dirty="0" smtClean="0"/>
            </a:br>
            <a:endParaRPr lang="en-US" sz="1050" dirty="0" smtClean="0"/>
          </a:p>
          <a:p>
            <a:pPr lvl="1"/>
            <a:r>
              <a:rPr lang="en-US" dirty="0"/>
              <a:t>SST Mitigation Eliminated from State Budget </a:t>
            </a:r>
            <a:endParaRPr lang="en-US" dirty="0" smtClean="0"/>
          </a:p>
          <a:p>
            <a:pPr marL="411480" lvl="1" indent="0">
              <a:buNone/>
            </a:pPr>
            <a:r>
              <a:rPr lang="en-US" dirty="0"/>
              <a:t>	</a:t>
            </a:r>
            <a:r>
              <a:rPr lang="en-US" dirty="0" smtClean="0"/>
              <a:t>≈ $2.5m  </a:t>
            </a:r>
            <a:r>
              <a:rPr lang="en-US" dirty="0" smtClean="0"/>
              <a:t>(2019</a:t>
            </a:r>
            <a:r>
              <a:rPr lang="en-US" dirty="0" smtClean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≈ $5.0m  </a:t>
            </a:r>
            <a:r>
              <a:rPr lang="en-US" dirty="0"/>
              <a:t>(</a:t>
            </a:r>
            <a:r>
              <a:rPr lang="en-US" dirty="0" smtClean="0"/>
              <a:t>2020)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1100" dirty="0"/>
          </a:p>
          <a:p>
            <a:pPr lvl="1"/>
            <a:r>
              <a:rPr lang="en-US" dirty="0" smtClean="0"/>
              <a:t>Annexation </a:t>
            </a:r>
            <a:r>
              <a:rPr lang="en-US" dirty="0"/>
              <a:t>Sales Tax Credit ends </a:t>
            </a:r>
            <a:r>
              <a:rPr lang="en-US" dirty="0" smtClean="0"/>
              <a:t>June 2020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dirty="0" smtClean="0"/>
              <a:t>≈ $2.3m </a:t>
            </a:r>
            <a:r>
              <a:rPr lang="en-US" dirty="0" smtClean="0"/>
              <a:t>(</a:t>
            </a:r>
            <a:r>
              <a:rPr lang="en-US" dirty="0" smtClean="0"/>
              <a:t>2020)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≈ </a:t>
            </a:r>
            <a:r>
              <a:rPr lang="en-US" dirty="0" smtClean="0"/>
              <a:t>$4.7m </a:t>
            </a:r>
            <a:r>
              <a:rPr lang="en-US" dirty="0"/>
              <a:t>(</a:t>
            </a:r>
            <a:r>
              <a:rPr lang="en-US" dirty="0" smtClean="0"/>
              <a:t>2021)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/>
            <a:endParaRPr lang="en-US" sz="1200" dirty="0"/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A9A9-9CEC-4B99-AD7D-E3E4F6D92D7D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09600"/>
            <a:ext cx="2405064" cy="225552"/>
          </a:xfrm>
        </p:spPr>
        <p:txBody>
          <a:bodyPr/>
          <a:lstStyle/>
          <a:p>
            <a:pPr algn="r"/>
            <a:r>
              <a:rPr lang="en-US" dirty="0" smtClean="0"/>
              <a:t>Staff Presentation  10/10/2017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410200"/>
            <a:ext cx="1733792" cy="10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119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410200"/>
            <a:ext cx="1733792" cy="1076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Structural Imbalance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9743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Key Factors:</a:t>
            </a:r>
            <a:br>
              <a:rPr lang="en-US" dirty="0" smtClean="0"/>
            </a:br>
            <a:endParaRPr lang="en-US" sz="1100" dirty="0" smtClean="0"/>
          </a:p>
          <a:p>
            <a:pPr lvl="1"/>
            <a:r>
              <a:rPr lang="en-US" dirty="0" smtClean="0"/>
              <a:t>On-going </a:t>
            </a:r>
            <a:r>
              <a:rPr lang="en-US" dirty="0"/>
              <a:t>loss of ≈$</a:t>
            </a:r>
            <a:r>
              <a:rPr lang="en-US" dirty="0" smtClean="0"/>
              <a:t>7.7m </a:t>
            </a:r>
            <a:r>
              <a:rPr lang="en-US" dirty="0"/>
              <a:t>annually due to change from origin to destination based sales tax (2008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  <a:p>
            <a:pPr lvl="1"/>
            <a:r>
              <a:rPr lang="en-US" dirty="0" smtClean="0"/>
              <a:t>On-going </a:t>
            </a:r>
            <a:r>
              <a:rPr lang="en-US" dirty="0"/>
              <a:t>costs </a:t>
            </a:r>
            <a:r>
              <a:rPr lang="en-US" dirty="0" smtClean="0"/>
              <a:t>continue </a:t>
            </a:r>
            <a:r>
              <a:rPr lang="en-US" dirty="0"/>
              <a:t>to increase at a much faster pace than ongoing revenues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No specific mechanisms in place to compensate for lost revenues and increased costs </a:t>
            </a:r>
            <a:r>
              <a:rPr lang="en-US" sz="1900" dirty="0" smtClean="0"/>
              <a:t>(out of alignment with strategic goal for Sustainable Funding)</a:t>
            </a:r>
            <a:br>
              <a:rPr lang="en-US" sz="1900" dirty="0" smtClean="0"/>
            </a:br>
            <a:endParaRPr lang="en-US" sz="1900" dirty="0" smtClean="0"/>
          </a:p>
          <a:p>
            <a:r>
              <a:rPr lang="en-US" dirty="0" smtClean="0"/>
              <a:t>Proposed adjustments </a:t>
            </a:r>
            <a:r>
              <a:rPr lang="en-US" dirty="0"/>
              <a:t>to the General Fund 2018 adopted budget </a:t>
            </a:r>
            <a:r>
              <a:rPr lang="en-US" dirty="0" smtClean="0"/>
              <a:t>≈ </a:t>
            </a:r>
            <a:r>
              <a:rPr lang="en-US" dirty="0"/>
              <a:t>$</a:t>
            </a:r>
            <a:r>
              <a:rPr lang="en-US" dirty="0" smtClean="0"/>
              <a:t>2.3m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A9A9-9CEC-4B99-AD7D-E3E4F6D92D7D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09600"/>
            <a:ext cx="2405064" cy="225552"/>
          </a:xfrm>
        </p:spPr>
        <p:txBody>
          <a:bodyPr/>
          <a:lstStyle/>
          <a:p>
            <a:pPr algn="r"/>
            <a:r>
              <a:rPr lang="en-US" dirty="0" smtClean="0"/>
              <a:t>Staff Presentation  10/10/2017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59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192" y="914400"/>
            <a:ext cx="83058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General Fund 2018 Budget Adjustments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A9A9-9CEC-4B99-AD7D-E3E4F6D92D7D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7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1442683"/>
              </p:ext>
            </p:extLst>
          </p:nvPr>
        </p:nvGraphicFramePr>
        <p:xfrm>
          <a:off x="876300" y="1824280"/>
          <a:ext cx="7200900" cy="29001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447560"/>
                <a:gridCol w="1753340"/>
              </a:tblGrid>
              <a:tr h="3285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2018 Adopted (Gap) / Surplus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            </a:t>
                      </a:r>
                      <a:r>
                        <a:rPr lang="en-US" sz="1800" u="none" strike="noStrike" dirty="0" smtClean="0">
                          <a:effectLst/>
                        </a:rPr>
                        <a:t>4,040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285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Estimated Baseline Adjustments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   </a:t>
                      </a:r>
                      <a:r>
                        <a:rPr lang="en-US" sz="1800" u="none" strike="noStrike" dirty="0" smtClean="0">
                          <a:effectLst/>
                        </a:rPr>
                        <a:t>(2,369,640)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Adjusted Baseline (Gap) / Surplus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    </a:t>
                      </a:r>
                      <a:r>
                        <a:rPr lang="en-US" sz="1800" b="1" u="none" strike="noStrike" dirty="0" smtClean="0">
                          <a:effectLst/>
                        </a:rPr>
                        <a:t>(2,365,600)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8572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0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004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</a:rPr>
                        <a:t>Additional Adjustments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119063" indent="0" algn="l" fontAlgn="b"/>
                      <a:r>
                        <a:rPr lang="en-US" sz="1800" u="none" strike="noStrike" dirty="0" smtClean="0">
                          <a:effectLst/>
                        </a:rPr>
                        <a:t>Approved 2018 Department Budget Requests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</a:rPr>
                        <a:t>(264,630)</a:t>
                      </a:r>
                    </a:p>
                  </a:txBody>
                  <a:tcPr marL="9525" marR="9525" marT="9525" marB="0"/>
                </a:tc>
              </a:tr>
              <a:tr h="62906">
                <a:tc>
                  <a:txBody>
                    <a:bodyPr/>
                    <a:lstStyle/>
                    <a:p>
                      <a:pPr marL="119063" indent="0"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Revenue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Adjustments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388,780  </a:t>
                      </a:r>
                    </a:p>
                  </a:txBody>
                  <a:tcPr marL="9525" marR="9525" marT="9525" marB="0" anchor="ctr"/>
                </a:tc>
              </a:tr>
              <a:tr h="328572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</a:rPr>
                        <a:t>Adjusted </a:t>
                      </a:r>
                      <a:r>
                        <a:rPr lang="en-US" sz="1800" b="1" u="none" strike="noStrike" dirty="0">
                          <a:effectLst/>
                        </a:rPr>
                        <a:t>(Gap) / Surplus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    (</a:t>
                      </a:r>
                      <a:r>
                        <a:rPr lang="en-US" sz="1800" b="1" u="none" strike="noStrike" dirty="0" smtClean="0">
                          <a:effectLst/>
                        </a:rPr>
                        <a:t>2,241,450)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09600"/>
            <a:ext cx="2405064" cy="225552"/>
          </a:xfrm>
        </p:spPr>
        <p:txBody>
          <a:bodyPr/>
          <a:lstStyle/>
          <a:p>
            <a:pPr algn="r"/>
            <a:r>
              <a:rPr lang="en-US" dirty="0" smtClean="0"/>
              <a:t>Staff Presentation  10/10/2017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410200"/>
            <a:ext cx="1733792" cy="10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27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Strategic Goal: Sustainable Funding</a:t>
            </a:r>
            <a:br>
              <a:rPr lang="en-US" dirty="0" smtClean="0"/>
            </a:br>
            <a:r>
              <a:rPr lang="en-US" sz="1600" dirty="0" smtClean="0"/>
              <a:t>(amounts in millions)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A9A9-9CEC-4B99-AD7D-E3E4F6D92D7D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344981"/>
              </p:ext>
            </p:extLst>
          </p:nvPr>
        </p:nvGraphicFramePr>
        <p:xfrm>
          <a:off x="609600" y="1676400"/>
          <a:ext cx="7848601" cy="4724393"/>
        </p:xfrm>
        <a:graphic>
          <a:graphicData uri="http://schemas.openxmlformats.org/drawingml/2006/table">
            <a:tbl>
              <a:tblPr/>
              <a:tblGrid>
                <a:gridCol w="550634"/>
                <a:gridCol w="898549"/>
                <a:gridCol w="898549"/>
                <a:gridCol w="898549"/>
                <a:gridCol w="109580"/>
                <a:gridCol w="3659939"/>
                <a:gridCol w="832801"/>
              </a:tblGrid>
              <a:tr h="233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/>
                        </a:rPr>
                        <a:t>Year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80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/>
                        </a:rPr>
                        <a:t>Revenue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80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/>
                        </a:rPr>
                        <a:t>Expense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80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/>
                        </a:rPr>
                        <a:t>Gap Amt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80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808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/>
                        </a:rPr>
                        <a:t>How Filled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80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/>
                        </a:rPr>
                        <a:t>Fill Amt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8086"/>
                    </a:solidFill>
                  </a:tcPr>
                </a:tc>
              </a:tr>
              <a:tr h="1952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2011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74.3 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75.0 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(0.7)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Use of fund balance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 0.7 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2012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 71.3 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73.4 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 (2.1)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Business license &amp; permitting fees restructure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 0.5 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E9EB"/>
                    </a:solidFill>
                  </a:tcPr>
                </a:tc>
              </a:tr>
              <a:tr h="1952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Position reductions,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incl.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layoffs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  1.6 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9EB"/>
                    </a:solidFill>
                  </a:tcPr>
                </a:tc>
              </a:tr>
              <a:tr h="1952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  2.1 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9EB"/>
                    </a:solidFill>
                  </a:tcPr>
                </a:tc>
              </a:tr>
              <a:tr h="1952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2013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 72.5 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 73.5 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 (1.0)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Permitting fees to ~75% cost recovery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  1.1 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5271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Increase Reserves 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 (1.8)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Position and program reductions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  1.2 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271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(2.8)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1% internal utility tax - fund balance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 0.6 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 2.9 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2014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 76.1 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 75.4 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  0.8 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9EB"/>
                    </a:solidFill>
                  </a:tcPr>
                </a:tc>
              </a:tr>
              <a:tr h="1952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2015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 77.9 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81.0 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(3.2)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Sales Tax - 4% increase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 1.0 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5271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ECD Permits - fee increase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 0.1 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271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Property Tax - banked capacity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 1.0 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271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1% internal utility tax - reallocate to GF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 0.6 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271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Use of fund balance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 0.5 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 3.2 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2016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86.7 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87.6 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(0.9)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Sales Tax - increase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 0.4 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E9EB"/>
                    </a:solidFill>
                  </a:tcPr>
                </a:tc>
              </a:tr>
              <a:tr h="1952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Sales Tax - from CRF (one-time)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 0.4 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9EB"/>
                    </a:solidFill>
                  </a:tcPr>
                </a:tc>
              </a:tr>
              <a:tr h="1952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9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 0.9 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9EB"/>
                    </a:solidFill>
                  </a:tcPr>
                </a:tc>
              </a:tr>
              <a:tr h="1952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2017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90.4 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94.4 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(4.0)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Sales Tax - from CRF (ongoing)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 0.5 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5271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Utility Tax - water/sewer rate increases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 0.6 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271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Permitting fees to 100% cost recovery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 0.9 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271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Use of fund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balance – Parks Capital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 2.0 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 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           4.0 </a:t>
                      </a:r>
                    </a:p>
                  </a:txBody>
                  <a:tcPr marL="6669" marR="6669" marT="666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6400800"/>
            <a:ext cx="259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Average Annual Gap ≈ $1.8million</a:t>
            </a:r>
            <a:endParaRPr lang="en-US" sz="1200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09600"/>
            <a:ext cx="2405064" cy="225552"/>
          </a:xfrm>
        </p:spPr>
        <p:txBody>
          <a:bodyPr/>
          <a:lstStyle/>
          <a:p>
            <a:pPr algn="r"/>
            <a:r>
              <a:rPr lang="en-US" dirty="0" smtClean="0"/>
              <a:t>Staff Presentation  10/10/2017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012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Known &amp; Potential Impacts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A9A9-9CEC-4B99-AD7D-E3E4F6D92D7D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1061298"/>
              </p:ext>
            </p:extLst>
          </p:nvPr>
        </p:nvGraphicFramePr>
        <p:xfrm>
          <a:off x="455856" y="1766626"/>
          <a:ext cx="8232288" cy="4266257"/>
        </p:xfrm>
        <a:graphic>
          <a:graphicData uri="http://schemas.openxmlformats.org/drawingml/2006/table">
            <a:tbl>
              <a:tblPr firstRow="1" firstCol="1" bandRow="1"/>
              <a:tblGrid>
                <a:gridCol w="951424"/>
                <a:gridCol w="92167"/>
                <a:gridCol w="900112"/>
                <a:gridCol w="1057138"/>
                <a:gridCol w="92167"/>
                <a:gridCol w="92167"/>
                <a:gridCol w="945860"/>
                <a:gridCol w="92167"/>
                <a:gridCol w="1001499"/>
                <a:gridCol w="1001499"/>
                <a:gridCol w="1002735"/>
                <a:gridCol w="1003353"/>
              </a:tblGrid>
              <a:tr h="239247">
                <a:tc gridSpan="1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Effective Dates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 w="3810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380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555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 w="3810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380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1/1/2018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380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7/1/2019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380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7/1/2020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>
                      <a:noFill/>
                    </a:lnL>
                    <a:lnR w="3810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3808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86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 w="3810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>
                    <a:lnL>
                      <a:noFill/>
                    </a:lnL>
                    <a:lnR w="3810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718">
                <a:tc grid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$</a:t>
                      </a:r>
                      <a:r>
                        <a:rPr lang="en-US" sz="14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12.0 million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 w="3810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>
                    <a:lnL w="1905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86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 w="3810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>
                    <a:lnL>
                      <a:noFill/>
                    </a:lnL>
                    <a:lnR w="1905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>
                    <a:lnL w="1905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718">
                <a:tc grid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$</a:t>
                      </a:r>
                      <a:r>
                        <a:rPr lang="en-US" sz="14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7.3 </a:t>
                      </a:r>
                      <a:r>
                        <a:rPr lang="en-US" sz="14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million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 w="3810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>
                    <a:lnL w="1905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>
                    <a:lnL>
                      <a:noFill/>
                    </a:lnL>
                    <a:lnR w="1905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>
                    <a:lnL w="1905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8696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 w="3810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>
                      <a:noFill/>
                    </a:lnL>
                    <a:lnR w="1905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 w="1905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>
                      <a:noFill/>
                    </a:lnL>
                    <a:lnR w="1905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 w="1905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428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$</a:t>
                      </a:r>
                      <a:r>
                        <a:rPr lang="en-US" sz="14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2.3 </a:t>
                      </a:r>
                      <a:r>
                        <a:rPr lang="en-US" sz="14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million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 w="3810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 w="1905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>
                      <a:noFill/>
                    </a:lnL>
                    <a:lnR w="1905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 w="1905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>
                      <a:noFill/>
                    </a:lnL>
                    <a:lnR w="1905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 w="1905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86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 w="3810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>
                    <a:lnL>
                      <a:noFill/>
                    </a:lnL>
                    <a:lnR w="1905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>
                    <a:lnL w="1905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>
                    <a:lnL>
                      <a:noFill/>
                    </a:lnL>
                    <a:lnR w="1905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>
                    <a:lnL w="1905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>
                    <a:lnL>
                      <a:noFill/>
                    </a:lnL>
                    <a:lnR w="1905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>
                    <a:lnL w="1905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54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 w="3810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>
                      <a:noFill/>
                    </a:lnL>
                    <a:lnR w="1905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 w="1905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>
                      <a:noFill/>
                    </a:lnL>
                    <a:lnR w="1905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 w="1905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$4.7m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Annex Sales Tax Credit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>
                    <a:lnL>
                      <a:noFill/>
                    </a:lnL>
                    <a:lnR w="3810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1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 w="3810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>
                      <a:noFill/>
                    </a:lnL>
                    <a:lnR w="1905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 w="1905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$5m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SST Mitigation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>
                    <a:lnL>
                      <a:noFill/>
                    </a:lnL>
                    <a:lnR w="3810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31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 w="3810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$</a:t>
                      </a:r>
                      <a:r>
                        <a:rPr lang="en-US" sz="14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2.3m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Proposed </a:t>
                      </a:r>
                      <a:r>
                        <a:rPr lang="en-US" sz="14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2018 GF </a:t>
                      </a:r>
                      <a:r>
                        <a:rPr lang="en-US" sz="14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Adjustments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>
                      <a:noFill/>
                    </a:lnL>
                    <a:lnR w="3810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3155">
                <a:tc gridSpan="3"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tx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6767" marR="66767" marT="0" marB="0" anchor="ctr">
                    <a:lnL w="3810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tx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6767" marR="667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>
                      <a:noFill/>
                    </a:lnL>
                    <a:lnR w="3810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 w="3810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6767" marR="66767" marT="0" marB="0" anchor="ctr">
                    <a:lnL>
                      <a:noFill/>
                    </a:lnL>
                    <a:lnR w="3810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3E3E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09600"/>
            <a:ext cx="2405064" cy="225552"/>
          </a:xfrm>
        </p:spPr>
        <p:txBody>
          <a:bodyPr/>
          <a:lstStyle/>
          <a:p>
            <a:pPr algn="r"/>
            <a:r>
              <a:rPr lang="en-US" dirty="0" smtClean="0"/>
              <a:t>Staff Presentation  10/10/2017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6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2179</TotalTime>
  <Words>705</Words>
  <Application>Microsoft Office PowerPoint</Application>
  <PresentationFormat>On-screen Show (4:3)</PresentationFormat>
  <Paragraphs>376</Paragraphs>
  <Slides>15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Urban</vt:lpstr>
      <vt:lpstr>\\FNUPFPP1V\FNPUBLIC\Financial Planning\03 Presentations\2017\10-10-17 Staff Presentation\1000 - General Fund - Long Range Forecast.xlsx!PP!R12C1:R19C10</vt:lpstr>
      <vt:lpstr>\\FNUPFPP1V\FNPUBLIC\Financial Planning\03 Presentations\2017\10-10-17 Staff Presentation\1000 - General Fund - Long Range Forecast.xlsx!PP!R39C1:R46C10</vt:lpstr>
      <vt:lpstr>Fiscal Cliff &amp; Financial Sustainability</vt:lpstr>
      <vt:lpstr>Special Recognition to:</vt:lpstr>
      <vt:lpstr>Agenda</vt:lpstr>
      <vt:lpstr>Preface</vt:lpstr>
      <vt:lpstr>Fiscal Cliff</vt:lpstr>
      <vt:lpstr>Structural Imbalance</vt:lpstr>
      <vt:lpstr>General Fund 2018 Budget Adjustments</vt:lpstr>
      <vt:lpstr>Strategic Goal: Sustainable Funding (amounts in millions)</vt:lpstr>
      <vt:lpstr>Known &amp; Potential Impacts</vt:lpstr>
      <vt:lpstr>General Fund 6-Year Forecast (amounts in thousands)</vt:lpstr>
      <vt:lpstr>PowerPoint Presentation</vt:lpstr>
      <vt:lpstr>Potential Mitigations</vt:lpstr>
      <vt:lpstr>General Fund 6-Year Forecast w/ 2018 Proposed Adjustments, Annexation Impacts, SST Mitigation Loss, 4 new FTEs each year and new revenue sources</vt:lpstr>
      <vt:lpstr>Other Considerations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Sustainability</dc:title>
  <dc:creator>Lopez, Barbara</dc:creator>
  <cp:lastModifiedBy>Sorenson, Shane</cp:lastModifiedBy>
  <cp:revision>161</cp:revision>
  <cp:lastPrinted>2017-09-28T17:28:21Z</cp:lastPrinted>
  <dcterms:created xsi:type="dcterms:W3CDTF">2017-06-01T20:56:43Z</dcterms:created>
  <dcterms:modified xsi:type="dcterms:W3CDTF">2017-10-06T18:14:26Z</dcterms:modified>
</cp:coreProperties>
</file>