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theme/themeOverride12.xml" ContentType="application/vnd.openxmlformats-officedocument.themeOverride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ppt/charts/chart16.xml" ContentType="application/vnd.openxmlformats-officedocument.drawingml.chart+xml"/>
  <Override PartName="/ppt/theme/themeOverride14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0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87" r:id="rId4"/>
    <p:sldId id="289" r:id="rId5"/>
    <p:sldId id="290" r:id="rId6"/>
    <p:sldId id="291" r:id="rId7"/>
    <p:sldId id="293" r:id="rId8"/>
    <p:sldId id="292" r:id="rId9"/>
    <p:sldId id="288" r:id="rId10"/>
    <p:sldId id="286" r:id="rId11"/>
    <p:sldId id="285" r:id="rId12"/>
    <p:sldId id="261" r:id="rId13"/>
    <p:sldId id="257" r:id="rId14"/>
    <p:sldId id="259" r:id="rId15"/>
    <p:sldId id="272" r:id="rId16"/>
    <p:sldId id="262" r:id="rId17"/>
    <p:sldId id="264" r:id="rId18"/>
    <p:sldId id="280" r:id="rId19"/>
    <p:sldId id="281" r:id="rId20"/>
    <p:sldId id="279" r:id="rId21"/>
    <p:sldId id="265" r:id="rId22"/>
    <p:sldId id="276" r:id="rId23"/>
    <p:sldId id="277" r:id="rId24"/>
    <p:sldId id="27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4B7F1B"/>
    <a:srgbClr val="4F871D"/>
    <a:srgbClr val="35C160"/>
    <a:srgbClr val="990033"/>
    <a:srgbClr val="655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94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3%20Cash%20&amp;%20Investment%20Reports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3%20Cash%20&amp;%20Investment%20Report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6\Quarterly%20Reports%20Q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6\Quarterly%20Reports%20Q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FNUPFPP1V\FNPUBLIC\Financial%20Planning\02%20Quarterly%20Reports\2016\Quarterly%20Reports%20Q3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CASH AND INVESTMENTS
MONTH ENDING BALANCES
2013</a:t>
            </a:r>
            <a:r>
              <a:rPr lang="en-US" baseline="0"/>
              <a:t> - 2016</a:t>
            </a:r>
            <a:endParaRPr lang="en-US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'C&amp;I BAL'!$I$4</c:f>
              <c:strCache>
                <c:ptCount val="1"/>
                <c:pt idx="0">
                  <c:v>2013</c:v>
                </c:pt>
              </c:strCache>
            </c:strRef>
          </c:tx>
          <c:val>
            <c:numRef>
              <c:f>'C&amp;I BAL'!$I$5:$I$17</c:f>
              <c:numCache>
                <c:formatCode>_(* #,##0_);_(* \(#,##0\);_(* "-"??_);_(@_)</c:formatCode>
                <c:ptCount val="12"/>
                <c:pt idx="0">
                  <c:v>42716785.170000002</c:v>
                </c:pt>
                <c:pt idx="1">
                  <c:v>43852421.640000001</c:v>
                </c:pt>
                <c:pt idx="2">
                  <c:v>47033549.009999998</c:v>
                </c:pt>
                <c:pt idx="3">
                  <c:v>55648959.920000002</c:v>
                </c:pt>
                <c:pt idx="4">
                  <c:v>60328277.020000003</c:v>
                </c:pt>
                <c:pt idx="5">
                  <c:v>57619406.049999997</c:v>
                </c:pt>
                <c:pt idx="6">
                  <c:v>61601006.909999996</c:v>
                </c:pt>
                <c:pt idx="7">
                  <c:v>65726339.710000001</c:v>
                </c:pt>
                <c:pt idx="8">
                  <c:v>71149188.890000001</c:v>
                </c:pt>
                <c:pt idx="9">
                  <c:v>77126797.25</c:v>
                </c:pt>
                <c:pt idx="10">
                  <c:v>80154337.709999993</c:v>
                </c:pt>
                <c:pt idx="11">
                  <c:v>70889099.299999997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'C&amp;I BAL'!$J$4</c:f>
              <c:strCache>
                <c:ptCount val="1"/>
                <c:pt idx="0">
                  <c:v>2014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ysDash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'C&amp;I BAL'!$A$5:$A$17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'C&amp;I BAL'!$J$5:$J$17</c:f>
              <c:numCache>
                <c:formatCode>_(* #,##0_);_(* \(#,##0\);_(* "-"??_);_(@_)</c:formatCode>
                <c:ptCount val="12"/>
                <c:pt idx="0">
                  <c:v>67030590.560000002</c:v>
                </c:pt>
                <c:pt idx="1">
                  <c:v>72269011.810000002</c:v>
                </c:pt>
                <c:pt idx="2">
                  <c:v>75634497.510000005</c:v>
                </c:pt>
                <c:pt idx="3">
                  <c:v>78628979.659999996</c:v>
                </c:pt>
                <c:pt idx="4">
                  <c:v>87193661.579999998</c:v>
                </c:pt>
                <c:pt idx="5">
                  <c:v>83409926.870000005</c:v>
                </c:pt>
                <c:pt idx="6">
                  <c:v>80999012.209999993</c:v>
                </c:pt>
                <c:pt idx="7">
                  <c:v>81586634.090000004</c:v>
                </c:pt>
                <c:pt idx="8">
                  <c:v>84312714.390000001</c:v>
                </c:pt>
                <c:pt idx="9">
                  <c:v>94168622.780000001</c:v>
                </c:pt>
                <c:pt idx="10">
                  <c:v>94077102.709999993</c:v>
                </c:pt>
                <c:pt idx="11">
                  <c:v>85531907.469999999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'C&amp;I BAL'!$K$4</c:f>
              <c:strCache>
                <c:ptCount val="1"/>
                <c:pt idx="0">
                  <c:v>2015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FF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'C&amp;I BAL'!$A$5:$A$17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'C&amp;I BAL'!$K$5:$K$17</c:f>
              <c:numCache>
                <c:formatCode>_(* #,##0_);_(* \(#,##0\);_(* "-"??_);_(@_)</c:formatCode>
                <c:ptCount val="12"/>
                <c:pt idx="0">
                  <c:v>84489174.549999997</c:v>
                </c:pt>
                <c:pt idx="1">
                  <c:v>88700064.290000007</c:v>
                </c:pt>
                <c:pt idx="2">
                  <c:v>91756126.189999998</c:v>
                </c:pt>
                <c:pt idx="3">
                  <c:v>101736546.51000001</c:v>
                </c:pt>
                <c:pt idx="4">
                  <c:v>105778025.52</c:v>
                </c:pt>
                <c:pt idx="5">
                  <c:v>102833075.09999999</c:v>
                </c:pt>
                <c:pt idx="6">
                  <c:v>108791282.84</c:v>
                </c:pt>
                <c:pt idx="7">
                  <c:v>109755625.43000001</c:v>
                </c:pt>
                <c:pt idx="8">
                  <c:v>112253690.84</c:v>
                </c:pt>
                <c:pt idx="9">
                  <c:v>120481752.13</c:v>
                </c:pt>
                <c:pt idx="10">
                  <c:v>126039759</c:v>
                </c:pt>
                <c:pt idx="11">
                  <c:v>116340785.06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'C&amp;I BAL'!$L$4</c:f>
              <c:strCache>
                <c:ptCount val="1"/>
                <c:pt idx="0">
                  <c:v>2016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'C&amp;I BAL'!$A$5:$A$17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'C&amp;I BAL'!$L$5:$L$14</c:f>
              <c:numCache>
                <c:formatCode>_(* #,##0_);_(* \(#,##0\);_(* "-"??_);_(@_)</c:formatCode>
                <c:ptCount val="9"/>
                <c:pt idx="0">
                  <c:v>115691012.94</c:v>
                </c:pt>
                <c:pt idx="1">
                  <c:v>120415458.72</c:v>
                </c:pt>
                <c:pt idx="2">
                  <c:v>122315677.23</c:v>
                </c:pt>
                <c:pt idx="3">
                  <c:v>130895672.16</c:v>
                </c:pt>
                <c:pt idx="4">
                  <c:v>135559136.06999999</c:v>
                </c:pt>
                <c:pt idx="5">
                  <c:v>130745881.3</c:v>
                </c:pt>
                <c:pt idx="6">
                  <c:v>130438572.2</c:v>
                </c:pt>
                <c:pt idx="7">
                  <c:v>133590578.48999999</c:v>
                </c:pt>
                <c:pt idx="8">
                  <c:v>132671549.29000001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852224"/>
        <c:axId val="118858496"/>
      </c:lineChart>
      <c:catAx>
        <c:axId val="11885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85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8584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85222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9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150840150544466"/>
          <c:y val="3.6870131119831978E-2"/>
          <c:w val="0.84809289659376719"/>
          <c:h val="0.80975360642294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'Special Rev Collect'!$A$5</c:f>
              <c:strCache>
                <c:ptCount val="1"/>
                <c:pt idx="0">
                  <c:v>Revised Budget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'Special Rev Collect'!$B$4:$F$4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'Special Rev Collect'!$B$5:$F$5</c:f>
              <c:numCache>
                <c:formatCode>_(* #,##0_);_(* \(#,##0\);_(* "-"??_);_(@_)</c:formatCode>
                <c:ptCount val="5"/>
                <c:pt idx="0">
                  <c:v>22092904</c:v>
                </c:pt>
                <c:pt idx="1">
                  <c:v>24946909</c:v>
                </c:pt>
                <c:pt idx="2">
                  <c:v>27362116</c:v>
                </c:pt>
                <c:pt idx="3">
                  <c:v>23536514</c:v>
                </c:pt>
                <c:pt idx="4">
                  <c:v>23990820</c:v>
                </c:pt>
              </c:numCache>
            </c:numRef>
          </c:val>
        </c:ser>
        <c:ser>
          <c:idx val="1"/>
          <c:order val="1"/>
          <c:tx>
            <c:strRef>
              <c:f>'Special Rev Collect'!$A$6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'Special Rev Collect'!$B$4:$F$4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'Special Rev Collect'!$B$6:$F$6</c:f>
              <c:numCache>
                <c:formatCode>_(* #,##0_);_(* \(#,##0\);_(* "-"??_);_(@_)</c:formatCode>
                <c:ptCount val="5"/>
                <c:pt idx="0">
                  <c:v>12706330.640000001</c:v>
                </c:pt>
                <c:pt idx="1">
                  <c:v>19108496.609999999</c:v>
                </c:pt>
                <c:pt idx="2">
                  <c:v>20185799.789999999</c:v>
                </c:pt>
                <c:pt idx="3">
                  <c:v>21237059.32</c:v>
                </c:pt>
                <c:pt idx="4">
                  <c:v>23167153.329999998</c:v>
                </c:pt>
              </c:numCache>
            </c:numRef>
          </c:val>
        </c:ser>
        <c:ser>
          <c:idx val="2"/>
          <c:order val="2"/>
          <c:tx>
            <c:strRef>
              <c:f>'Special Rev Collect'!$A$7</c:f>
              <c:strCache>
                <c:ptCount val="1"/>
              </c:strCache>
            </c:strRef>
          </c:tx>
          <c:spPr>
            <a:solidFill>
              <a:schemeClr val="bg1"/>
            </a:solidFill>
          </c:spPr>
          <c:invertIfNegative val="0"/>
          <c:dLbls>
            <c:dLbl>
              <c:idx val="0"/>
              <c:layout>
                <c:manualLayout>
                  <c:x val="1.7526529628858979E-3"/>
                  <c:y val="-0.28667140131705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978290787365074E-3"/>
                  <c:y val="-0.399260202160506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29316380654086E-3"/>
                  <c:y val="-0.458072195399509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539149226652652E-3"/>
                  <c:y val="-0.459144290388171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401786529117796E-3"/>
                  <c:y val="-0.511206530470508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'Special Rev Collect'!$B$4:$F$4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'Special Rev Collect'!$B$7:$F$7</c:f>
              <c:numCache>
                <c:formatCode>0%</c:formatCode>
                <c:ptCount val="5"/>
                <c:pt idx="0">
                  <c:v>0.57513175452172338</c:v>
                </c:pt>
                <c:pt idx="1">
                  <c:v>0.76596650150124812</c:v>
                </c:pt>
                <c:pt idx="2">
                  <c:v>0.73772802476241239</c:v>
                </c:pt>
                <c:pt idx="3">
                  <c:v>0.90230266555191652</c:v>
                </c:pt>
                <c:pt idx="4">
                  <c:v>0.96566742320604293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576064"/>
        <c:axId val="121586048"/>
      </c:barChart>
      <c:catAx>
        <c:axId val="12157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1586048"/>
        <c:crosses val="autoZero"/>
        <c:auto val="1"/>
        <c:lblAlgn val="ctr"/>
        <c:lblOffset val="100"/>
        <c:noMultiLvlLbl val="0"/>
      </c:catAx>
      <c:valAx>
        <c:axId val="121586048"/>
        <c:scaling>
          <c:orientation val="minMax"/>
          <c:max val="35000000"/>
          <c:min val="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21576064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709436468356203"/>
          <c:y val="3.450666568776805E-2"/>
          <c:w val="0.78067128855153611"/>
          <c:h val="0.69192249570202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'Special Rev by Fund'!$N$4</c:f>
              <c:strCache>
                <c:ptCount val="1"/>
                <c:pt idx="0">
                  <c:v>2016 Budget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'Special Rev by Fund'!$M$5:$M$11</c:f>
              <c:strCache>
                <c:ptCount val="7"/>
                <c:pt idx="0">
                  <c:v>Street Operating</c:v>
                </c:pt>
                <c:pt idx="1">
                  <c:v>LEOFF 1 Retirees</c:v>
                </c:pt>
                <c:pt idx="2">
                  <c:v>Lodging Tax</c:v>
                </c:pt>
                <c:pt idx="3">
                  <c:v>Youth Teen</c:v>
                </c:pt>
                <c:pt idx="4">
                  <c:v>Capital Resources</c:v>
                </c:pt>
                <c:pt idx="5">
                  <c:v>Criminal Justice</c:v>
                </c:pt>
                <c:pt idx="6">
                  <c:v>ShoWare</c:v>
                </c:pt>
              </c:strCache>
            </c:strRef>
          </c:cat>
          <c:val>
            <c:numRef>
              <c:f>'Special Rev by Fund'!$N$5:$N$11</c:f>
              <c:numCache>
                <c:formatCode>_(* #,##0_);_(* \(#,##0\);_(* "-"??_);_(@_)</c:formatCode>
                <c:ptCount val="7"/>
                <c:pt idx="0">
                  <c:v>8694970</c:v>
                </c:pt>
                <c:pt idx="1">
                  <c:v>914510</c:v>
                </c:pt>
                <c:pt idx="2">
                  <c:v>275090</c:v>
                </c:pt>
                <c:pt idx="3">
                  <c:v>912600</c:v>
                </c:pt>
                <c:pt idx="4">
                  <c:v>9361160</c:v>
                </c:pt>
                <c:pt idx="5">
                  <c:v>3832490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'Special Rev by Fund'!$O$4</c:f>
              <c:strCache>
                <c:ptCount val="1"/>
                <c:pt idx="0">
                  <c:v>2016 YTD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'Special Rev by Fund'!$M$5:$M$11</c:f>
              <c:strCache>
                <c:ptCount val="7"/>
                <c:pt idx="0">
                  <c:v>Street Operating</c:v>
                </c:pt>
                <c:pt idx="1">
                  <c:v>LEOFF 1 Retirees</c:v>
                </c:pt>
                <c:pt idx="2">
                  <c:v>Lodging Tax</c:v>
                </c:pt>
                <c:pt idx="3">
                  <c:v>Youth Teen</c:v>
                </c:pt>
                <c:pt idx="4">
                  <c:v>Capital Resources</c:v>
                </c:pt>
                <c:pt idx="5">
                  <c:v>Criminal Justice</c:v>
                </c:pt>
                <c:pt idx="6">
                  <c:v>ShoWare</c:v>
                </c:pt>
              </c:strCache>
            </c:strRef>
          </c:cat>
          <c:val>
            <c:numRef>
              <c:f>'Special Rev by Fund'!$O$5:$O$11</c:f>
              <c:numCache>
                <c:formatCode>_(* #,##0_);_(* \(#,##0\);_(* "-"??_);_(@_)</c:formatCode>
                <c:ptCount val="7"/>
                <c:pt idx="0">
                  <c:v>8014694.0199999996</c:v>
                </c:pt>
                <c:pt idx="1">
                  <c:v>573048.59</c:v>
                </c:pt>
                <c:pt idx="2">
                  <c:v>202540.01</c:v>
                </c:pt>
                <c:pt idx="3">
                  <c:v>693159.3</c:v>
                </c:pt>
                <c:pt idx="4">
                  <c:v>10040112.07</c:v>
                </c:pt>
                <c:pt idx="5">
                  <c:v>3363055.94</c:v>
                </c:pt>
                <c:pt idx="6">
                  <c:v>280543.40000000002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62080"/>
        <c:axId val="121676160"/>
      </c:barChart>
      <c:catAx>
        <c:axId val="121662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21676160"/>
        <c:crosses val="autoZero"/>
        <c:auto val="1"/>
        <c:lblAlgn val="ctr"/>
        <c:lblOffset val="100"/>
        <c:noMultiLvlLbl val="0"/>
      </c:catAx>
      <c:valAx>
        <c:axId val="121676160"/>
        <c:scaling>
          <c:orientation val="minMax"/>
          <c:max val="14000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21662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153910085132028"/>
          <c:y val="4.7118299401763972E-2"/>
          <c:w val="0.47680523894272409"/>
          <c:h val="5.620175100490060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150844066689152"/>
          <c:y val="4.0191010718857993E-2"/>
          <c:w val="0.84809289659376719"/>
          <c:h val="0.80975360642294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'Enterprise Rev Collect'!$A$5</c:f>
              <c:strCache>
                <c:ptCount val="1"/>
                <c:pt idx="0">
                  <c:v>Revised Budget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'Enterprise Rev Collect'!$B$4:$F$4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'Enterprise Rev Collect'!$B$5:$F$5</c:f>
              <c:numCache>
                <c:formatCode>_(* #,##0_);_(* \(#,##0\);_(* "-"??_);_(@_)</c:formatCode>
                <c:ptCount val="5"/>
                <c:pt idx="0">
                  <c:v>58522761</c:v>
                </c:pt>
                <c:pt idx="1">
                  <c:v>63872774</c:v>
                </c:pt>
                <c:pt idx="2">
                  <c:v>69141495</c:v>
                </c:pt>
                <c:pt idx="3">
                  <c:v>66529751</c:v>
                </c:pt>
                <c:pt idx="4">
                  <c:v>68080260</c:v>
                </c:pt>
              </c:numCache>
            </c:numRef>
          </c:val>
        </c:ser>
        <c:ser>
          <c:idx val="1"/>
          <c:order val="1"/>
          <c:tx>
            <c:strRef>
              <c:f>'Enterprise Rev Collect'!$A$6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'Enterprise Rev Collect'!$B$4:$F$4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'Enterprise Rev Collect'!$B$6:$F$6</c:f>
              <c:numCache>
                <c:formatCode>_(* #,##0_);_(* \(#,##0\);_(* "-"??_);_(@_)</c:formatCode>
                <c:ptCount val="5"/>
                <c:pt idx="0">
                  <c:v>46063696.509999998</c:v>
                </c:pt>
                <c:pt idx="1">
                  <c:v>49050252.190000005</c:v>
                </c:pt>
                <c:pt idx="2">
                  <c:v>55824167.450000003</c:v>
                </c:pt>
                <c:pt idx="3">
                  <c:v>54470338.520000003</c:v>
                </c:pt>
                <c:pt idx="4">
                  <c:v>55461077.5</c:v>
                </c:pt>
              </c:numCache>
            </c:numRef>
          </c:val>
        </c:ser>
        <c:ser>
          <c:idx val="2"/>
          <c:order val="2"/>
          <c:tx>
            <c:strRef>
              <c:f>'Enterprise Rev Collect'!$A$7</c:f>
              <c:strCache>
                <c:ptCount val="1"/>
              </c:strCache>
            </c:strRef>
          </c:tx>
          <c:spPr>
            <a:solidFill>
              <a:schemeClr val="bg1"/>
            </a:solidFill>
          </c:spPr>
          <c:invertIfNegative val="0"/>
          <c:dLbls>
            <c:dLbl>
              <c:idx val="0"/>
              <c:layout>
                <c:manualLayout>
                  <c:x val="5.4615078539382855E-3"/>
                  <c:y val="-0.306596678911211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434016332103137E-3"/>
                  <c:y val="-0.322879971382908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473590835916023E-3"/>
                  <c:y val="-0.3816919646219112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99487477139071E-3"/>
                  <c:y val="-0.3761223004125212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473590835916023E-3"/>
                  <c:y val="-0.378371346509467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'Enterprise Rev Collect'!$B$4:$F$4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'Enterprise Rev Collect'!$B$7:$F$7</c:f>
              <c:numCache>
                <c:formatCode>0%</c:formatCode>
                <c:ptCount val="5"/>
                <c:pt idx="0">
                  <c:v>0.78710737024181066</c:v>
                </c:pt>
                <c:pt idx="1">
                  <c:v>0.76793677678692962</c:v>
                </c:pt>
                <c:pt idx="2">
                  <c:v>0.80739022854510167</c:v>
                </c:pt>
                <c:pt idx="3">
                  <c:v>0.81873654569968257</c:v>
                </c:pt>
                <c:pt idx="4">
                  <c:v>0.81464256305719163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11552"/>
        <c:axId val="127113088"/>
      </c:barChart>
      <c:catAx>
        <c:axId val="12711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113088"/>
        <c:crosses val="autoZero"/>
        <c:auto val="1"/>
        <c:lblAlgn val="ctr"/>
        <c:lblOffset val="100"/>
        <c:noMultiLvlLbl val="0"/>
      </c:catAx>
      <c:valAx>
        <c:axId val="127113088"/>
        <c:scaling>
          <c:orientation val="minMax"/>
          <c:max val="110000000.00000001"/>
          <c:min val="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27111552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709436468356203"/>
          <c:y val="3.450666568776805E-2"/>
          <c:w val="0.78067128855153611"/>
          <c:h val="0.69192249570202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'GF Rev by Class'!$N$4</c:f>
              <c:strCache>
                <c:ptCount val="1"/>
                <c:pt idx="0">
                  <c:v>2016 Budget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'Enterprise Rev by Fund'!$M$5:$M$8</c:f>
              <c:strCache>
                <c:ptCount val="4"/>
                <c:pt idx="0">
                  <c:v>Water</c:v>
                </c:pt>
                <c:pt idx="1">
                  <c:v>Sewer/Drainage</c:v>
                </c:pt>
                <c:pt idx="2">
                  <c:v>Solid Waste</c:v>
                </c:pt>
                <c:pt idx="3">
                  <c:v>Golf</c:v>
                </c:pt>
              </c:strCache>
            </c:strRef>
          </c:cat>
          <c:val>
            <c:numRef>
              <c:f>'Enterprise Rev by Fund'!$N$5:$N$8</c:f>
              <c:numCache>
                <c:formatCode>_(* #,##0_);_(* \(#,##0\);_(* "-"??_);_(@_)</c:formatCode>
                <c:ptCount val="4"/>
                <c:pt idx="0">
                  <c:v>18672330</c:v>
                </c:pt>
                <c:pt idx="1">
                  <c:v>45818940</c:v>
                </c:pt>
                <c:pt idx="2">
                  <c:v>814540</c:v>
                </c:pt>
                <c:pt idx="3">
                  <c:v>2774450</c:v>
                </c:pt>
              </c:numCache>
            </c:numRef>
          </c:val>
        </c:ser>
        <c:ser>
          <c:idx val="1"/>
          <c:order val="1"/>
          <c:tx>
            <c:strRef>
              <c:f>'GF Rev by Class'!$O$4</c:f>
              <c:strCache>
                <c:ptCount val="1"/>
                <c:pt idx="0">
                  <c:v>2016 Actual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'Enterprise Rev by Fund'!$M$5:$M$8</c:f>
              <c:strCache>
                <c:ptCount val="4"/>
                <c:pt idx="0">
                  <c:v>Water</c:v>
                </c:pt>
                <c:pt idx="1">
                  <c:v>Sewer/Drainage</c:v>
                </c:pt>
                <c:pt idx="2">
                  <c:v>Solid Waste</c:v>
                </c:pt>
                <c:pt idx="3">
                  <c:v>Golf</c:v>
                </c:pt>
              </c:strCache>
            </c:strRef>
          </c:cat>
          <c:val>
            <c:numRef>
              <c:f>'Enterprise Rev by Fund'!$O$5:$O$8</c:f>
              <c:numCache>
                <c:formatCode>_(* #,##0_);_(* \(#,##0\);_(* "-"??_);_(@_)</c:formatCode>
                <c:ptCount val="4"/>
                <c:pt idx="0">
                  <c:v>16239638.449999999</c:v>
                </c:pt>
                <c:pt idx="1">
                  <c:v>36548780.159999996</c:v>
                </c:pt>
                <c:pt idx="2">
                  <c:v>543808.91</c:v>
                </c:pt>
                <c:pt idx="3">
                  <c:v>2128849.98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89376"/>
        <c:axId val="127190912"/>
      </c:barChart>
      <c:catAx>
        <c:axId val="127189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27190912"/>
        <c:crosses val="autoZero"/>
        <c:auto val="1"/>
        <c:lblAlgn val="ctr"/>
        <c:lblOffset val="100"/>
        <c:noMultiLvlLbl val="0"/>
      </c:catAx>
      <c:valAx>
        <c:axId val="127190912"/>
        <c:scaling>
          <c:orientation val="minMax"/>
          <c:max val="50000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27189376"/>
        <c:crosses val="autoZero"/>
        <c:crossBetween val="between"/>
        <c:majorUnit val="10000000"/>
      </c:valAx>
    </c:plotArea>
    <c:legend>
      <c:legendPos val="l"/>
      <c:layout>
        <c:manualLayout>
          <c:xMode val="edge"/>
          <c:yMode val="edge"/>
          <c:x val="0.73394513085919022"/>
          <c:y val="5.5297738132383763E-2"/>
          <c:w val="0.20949437970921037"/>
          <c:h val="0.11240350200980122"/>
        </c:manualLayout>
      </c:layout>
      <c:overlay val="1"/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General</a:t>
            </a:r>
            <a:r>
              <a:rPr lang="en-US" baseline="0"/>
              <a:t> Fund</a:t>
            </a:r>
            <a:endParaRPr lang="en-US"/>
          </a:p>
        </c:rich>
      </c:tx>
      <c:layout>
        <c:manualLayout>
          <c:xMode val="edge"/>
          <c:yMode val="edge"/>
          <c:x val="0.43607653563078624"/>
          <c:y val="1.596809398794974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8061212328277328E-2"/>
          <c:y val="0.17921809580773204"/>
          <c:w val="0.9446756726030715"/>
          <c:h val="0.626945638230895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Spending!$M$5</c:f>
              <c:strCache>
                <c:ptCount val="1"/>
                <c:pt idx="0">
                  <c:v>2015 YTD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Spending!$L$6:$L$18</c:f>
              <c:strCache>
                <c:ptCount val="13"/>
                <c:pt idx="0">
                  <c:v> Council </c:v>
                </c:pt>
                <c:pt idx="1">
                  <c:v> Admin </c:v>
                </c:pt>
                <c:pt idx="2">
                  <c:v>Court</c:v>
                </c:pt>
                <c:pt idx="3">
                  <c:v> HR </c:v>
                </c:pt>
                <c:pt idx="4">
                  <c:v> Law </c:v>
                </c:pt>
                <c:pt idx="5">
                  <c:v> Finance </c:v>
                </c:pt>
                <c:pt idx="6">
                  <c:v> IT </c:v>
                </c:pt>
                <c:pt idx="7">
                  <c:v> Police </c:v>
                </c:pt>
                <c:pt idx="8">
                  <c:v> Fire Svcs </c:v>
                </c:pt>
                <c:pt idx="9">
                  <c:v> ECD </c:v>
                </c:pt>
                <c:pt idx="10">
                  <c:v> Public Works </c:v>
                </c:pt>
                <c:pt idx="11">
                  <c:v> Parks </c:v>
                </c:pt>
                <c:pt idx="12">
                  <c:v> Non-Dept </c:v>
                </c:pt>
              </c:strCache>
            </c:strRef>
          </c:cat>
          <c:val>
            <c:numRef>
              <c:f>Spending!$M$6:$M$18</c:f>
              <c:numCache>
                <c:formatCode>0%</c:formatCode>
                <c:ptCount val="13"/>
                <c:pt idx="0">
                  <c:v>0.63639355129305586</c:v>
                </c:pt>
                <c:pt idx="1">
                  <c:v>0.67259019924377339</c:v>
                </c:pt>
                <c:pt idx="2">
                  <c:v>0.73723532860605256</c:v>
                </c:pt>
                <c:pt idx="3">
                  <c:v>0.48644949895384604</c:v>
                </c:pt>
                <c:pt idx="4">
                  <c:v>0.70927518137498002</c:v>
                </c:pt>
                <c:pt idx="5">
                  <c:v>0.68434694201639046</c:v>
                </c:pt>
                <c:pt idx="6">
                  <c:v>0.70084600335681679</c:v>
                </c:pt>
                <c:pt idx="7">
                  <c:v>0.73617321059524521</c:v>
                </c:pt>
                <c:pt idx="8">
                  <c:v>0.76960624705801295</c:v>
                </c:pt>
                <c:pt idx="9">
                  <c:v>0.6561388259921227</c:v>
                </c:pt>
                <c:pt idx="10">
                  <c:v>0.64325434794803638</c:v>
                </c:pt>
                <c:pt idx="11">
                  <c:v>0.72175448313370838</c:v>
                </c:pt>
                <c:pt idx="12">
                  <c:v>0.44831676572303708</c:v>
                </c:pt>
              </c:numCache>
            </c:numRef>
          </c:val>
        </c:ser>
        <c:ser>
          <c:idx val="1"/>
          <c:order val="1"/>
          <c:tx>
            <c:strRef>
              <c:f>Spending!$N$5</c:f>
              <c:strCache>
                <c:ptCount val="1"/>
                <c:pt idx="0">
                  <c:v>2016 YTD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Spending!$L$6:$L$18</c:f>
              <c:strCache>
                <c:ptCount val="13"/>
                <c:pt idx="0">
                  <c:v> Council </c:v>
                </c:pt>
                <c:pt idx="1">
                  <c:v> Admin </c:v>
                </c:pt>
                <c:pt idx="2">
                  <c:v>Court</c:v>
                </c:pt>
                <c:pt idx="3">
                  <c:v> HR </c:v>
                </c:pt>
                <c:pt idx="4">
                  <c:v> Law </c:v>
                </c:pt>
                <c:pt idx="5">
                  <c:v> Finance </c:v>
                </c:pt>
                <c:pt idx="6">
                  <c:v> IT </c:v>
                </c:pt>
                <c:pt idx="7">
                  <c:v> Police </c:v>
                </c:pt>
                <c:pt idx="8">
                  <c:v> Fire Svcs </c:v>
                </c:pt>
                <c:pt idx="9">
                  <c:v> ECD </c:v>
                </c:pt>
                <c:pt idx="10">
                  <c:v> Public Works </c:v>
                </c:pt>
                <c:pt idx="11">
                  <c:v> Parks </c:v>
                </c:pt>
                <c:pt idx="12">
                  <c:v> Non-Dept </c:v>
                </c:pt>
              </c:strCache>
            </c:strRef>
          </c:cat>
          <c:val>
            <c:numRef>
              <c:f>Spending!$N$6:$N$18</c:f>
              <c:numCache>
                <c:formatCode>0%</c:formatCode>
                <c:ptCount val="13"/>
                <c:pt idx="0">
                  <c:v>0.72493197452953551</c:v>
                </c:pt>
                <c:pt idx="1">
                  <c:v>0.67597098875074002</c:v>
                </c:pt>
                <c:pt idx="2">
                  <c:v>0.75160512353552222</c:v>
                </c:pt>
                <c:pt idx="3">
                  <c:v>0.55055410807087257</c:v>
                </c:pt>
                <c:pt idx="4">
                  <c:v>0.74999601329810828</c:v>
                </c:pt>
                <c:pt idx="5">
                  <c:v>0.76963598646586295</c:v>
                </c:pt>
                <c:pt idx="6">
                  <c:v>0.78539532509739374</c:v>
                </c:pt>
                <c:pt idx="7">
                  <c:v>0.72547246126209042</c:v>
                </c:pt>
                <c:pt idx="8">
                  <c:v>0.75436218048386094</c:v>
                </c:pt>
                <c:pt idx="9">
                  <c:v>0.66361990153603123</c:v>
                </c:pt>
                <c:pt idx="10">
                  <c:v>0.76368433000027858</c:v>
                </c:pt>
                <c:pt idx="11">
                  <c:v>0.70880795852893486</c:v>
                </c:pt>
                <c:pt idx="12">
                  <c:v>0.17998338192145036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525632"/>
        <c:axId val="127527168"/>
      </c:barChart>
      <c:catAx>
        <c:axId val="127525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7527168"/>
        <c:crosses val="autoZero"/>
        <c:auto val="1"/>
        <c:lblAlgn val="ctr"/>
        <c:lblOffset val="100"/>
        <c:noMultiLvlLbl val="0"/>
      </c:catAx>
      <c:valAx>
        <c:axId val="127527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in"/>
        <c:tickLblPos val="nextTo"/>
        <c:crossAx val="127525632"/>
        <c:crosses val="autoZero"/>
        <c:crossBetween val="between"/>
        <c:minorUnit val="5.000000000000001E-2"/>
      </c:valAx>
    </c:plotArea>
    <c:legend>
      <c:legendPos val="b"/>
      <c:layout>
        <c:manualLayout>
          <c:xMode val="edge"/>
          <c:yMode val="edge"/>
          <c:x val="0.78660353756142998"/>
          <c:y val="3.7916413175845889E-2"/>
          <c:w val="0.18359704952498951"/>
          <c:h val="7.2187415130209126E-2"/>
        </c:manualLayout>
      </c:layout>
      <c:overlay val="1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709427177624452"/>
          <c:y val="3.450666568776805E-2"/>
          <c:w val="0.78067128855153611"/>
          <c:h val="0.85975466353419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'GF Exp by Obj'!$N$2</c:f>
              <c:strCache>
                <c:ptCount val="1"/>
                <c:pt idx="0">
                  <c:v>2016 Budget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'GF Exp by Obj'!$M$3:$M$7</c:f>
              <c:strCache>
                <c:ptCount val="5"/>
                <c:pt idx="0">
                  <c:v>Salaries</c:v>
                </c:pt>
                <c:pt idx="1">
                  <c:v>Benefits</c:v>
                </c:pt>
                <c:pt idx="2">
                  <c:v>Supplies &amp; Equipment</c:v>
                </c:pt>
                <c:pt idx="3">
                  <c:v>Services &amp; Allocations</c:v>
                </c:pt>
                <c:pt idx="4">
                  <c:v>Transfers Out</c:v>
                </c:pt>
              </c:strCache>
            </c:strRef>
          </c:cat>
          <c:val>
            <c:numRef>
              <c:f>'GF Exp by Obj'!$N$3:$N$7</c:f>
              <c:numCache>
                <c:formatCode>_(* #,##0_);_(* \(#,##0\);_(* "-"??_);_(@_)</c:formatCode>
                <c:ptCount val="5"/>
                <c:pt idx="0">
                  <c:v>33916200</c:v>
                </c:pt>
                <c:pt idx="1">
                  <c:v>13658930</c:v>
                </c:pt>
                <c:pt idx="2">
                  <c:v>2930950</c:v>
                </c:pt>
                <c:pt idx="3">
                  <c:v>24636190</c:v>
                </c:pt>
                <c:pt idx="4">
                  <c:v>14013490</c:v>
                </c:pt>
              </c:numCache>
            </c:numRef>
          </c:val>
        </c:ser>
        <c:ser>
          <c:idx val="1"/>
          <c:order val="1"/>
          <c:tx>
            <c:strRef>
              <c:f>'GF Exp by Obj'!$O$2</c:f>
              <c:strCache>
                <c:ptCount val="1"/>
                <c:pt idx="0">
                  <c:v>2016 YTD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'GF Exp by Obj'!$M$3:$M$7</c:f>
              <c:strCache>
                <c:ptCount val="5"/>
                <c:pt idx="0">
                  <c:v>Salaries</c:v>
                </c:pt>
                <c:pt idx="1">
                  <c:v>Benefits</c:v>
                </c:pt>
                <c:pt idx="2">
                  <c:v>Supplies &amp; Equipment</c:v>
                </c:pt>
                <c:pt idx="3">
                  <c:v>Services &amp; Allocations</c:v>
                </c:pt>
                <c:pt idx="4">
                  <c:v>Transfers Out</c:v>
                </c:pt>
              </c:strCache>
            </c:strRef>
          </c:cat>
          <c:val>
            <c:numRef>
              <c:f>'GF Exp by Obj'!$O$3:$O$7</c:f>
              <c:numCache>
                <c:formatCode>_(* #,##0_);_(* \(#,##0\);_(* "-"??_);_(@_)</c:formatCode>
                <c:ptCount val="5"/>
                <c:pt idx="0">
                  <c:v>25262555.690000001</c:v>
                </c:pt>
                <c:pt idx="1">
                  <c:v>9831705.7100000009</c:v>
                </c:pt>
                <c:pt idx="2">
                  <c:v>1812627.1199999999</c:v>
                </c:pt>
                <c:pt idx="3">
                  <c:v>17042753.890000001</c:v>
                </c:pt>
                <c:pt idx="4">
                  <c:v>2477410.09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215488"/>
        <c:axId val="127217024"/>
      </c:barChart>
      <c:catAx>
        <c:axId val="127215488"/>
        <c:scaling>
          <c:orientation val="minMax"/>
        </c:scaling>
        <c:delete val="0"/>
        <c:axPos val="b"/>
        <c:majorTickMark val="out"/>
        <c:minorTickMark val="none"/>
        <c:tickLblPos val="nextTo"/>
        <c:crossAx val="127217024"/>
        <c:crosses val="autoZero"/>
        <c:auto val="1"/>
        <c:lblAlgn val="ctr"/>
        <c:lblOffset val="100"/>
        <c:noMultiLvlLbl val="0"/>
      </c:catAx>
      <c:valAx>
        <c:axId val="127217024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272154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1427314222794662"/>
          <c:y val="5.8017363214213608E-2"/>
          <c:w val="0.43704987768785131"/>
          <c:h val="5.620175100490060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854365442004712E-2"/>
          <c:y val="7.9370066987244317E-2"/>
          <c:w val="0.94451894096286959"/>
          <c:h val="0.68034802922336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Spending!$M$28</c:f>
              <c:strCache>
                <c:ptCount val="1"/>
                <c:pt idx="0">
                  <c:v>2015 YTD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Spending!$L$29:$L$43</c:f>
              <c:strCache>
                <c:ptCount val="15"/>
                <c:pt idx="0">
                  <c:v> Street Operating </c:v>
                </c:pt>
                <c:pt idx="1">
                  <c:v> LEOFF 1 Retirees </c:v>
                </c:pt>
                <c:pt idx="2">
                  <c:v> Lodging Tax </c:v>
                </c:pt>
                <c:pt idx="3">
                  <c:v> Youth Teen </c:v>
                </c:pt>
                <c:pt idx="4">
                  <c:v> Capital Resources </c:v>
                </c:pt>
                <c:pt idx="5">
                  <c:v> Criminal Justice </c:v>
                </c:pt>
                <c:pt idx="6">
                  <c:v> ShoWare </c:v>
                </c:pt>
                <c:pt idx="7">
                  <c:v> Water </c:v>
                </c:pt>
                <c:pt idx="8">
                  <c:v> Sewer/Drainage </c:v>
                </c:pt>
                <c:pt idx="9">
                  <c:v> Solid Waste </c:v>
                </c:pt>
                <c:pt idx="10">
                  <c:v> Golf Complex </c:v>
                </c:pt>
                <c:pt idx="11">
                  <c:v> Fleet Services </c:v>
                </c:pt>
                <c:pt idx="12">
                  <c:v> Central Svs &amp; IT </c:v>
                </c:pt>
                <c:pt idx="13">
                  <c:v> Facilities </c:v>
                </c:pt>
                <c:pt idx="14">
                  <c:v> Insurance </c:v>
                </c:pt>
              </c:strCache>
            </c:strRef>
          </c:cat>
          <c:val>
            <c:numRef>
              <c:f>Spending!$M$29:$M$43</c:f>
              <c:numCache>
                <c:formatCode>0%</c:formatCode>
                <c:ptCount val="15"/>
                <c:pt idx="0">
                  <c:v>0.41184163441459642</c:v>
                </c:pt>
                <c:pt idx="1">
                  <c:v>0.88457043096935861</c:v>
                </c:pt>
                <c:pt idx="2">
                  <c:v>0.2112176070901034</c:v>
                </c:pt>
                <c:pt idx="3">
                  <c:v>0.98753199570815442</c:v>
                </c:pt>
                <c:pt idx="4">
                  <c:v>0.19079373300247923</c:v>
                </c:pt>
                <c:pt idx="5">
                  <c:v>0.67151661647782313</c:v>
                </c:pt>
                <c:pt idx="6">
                  <c:v>0.87949488923358388</c:v>
                </c:pt>
                <c:pt idx="7">
                  <c:v>0.56780347564729794</c:v>
                </c:pt>
                <c:pt idx="8">
                  <c:v>0.56665070728787847</c:v>
                </c:pt>
                <c:pt idx="9">
                  <c:v>0</c:v>
                </c:pt>
                <c:pt idx="10">
                  <c:v>0.72157232797867266</c:v>
                </c:pt>
                <c:pt idx="11">
                  <c:v>0.47469885271818113</c:v>
                </c:pt>
                <c:pt idx="12">
                  <c:v>0.64435536167537932</c:v>
                </c:pt>
                <c:pt idx="13">
                  <c:v>0.5365257505457961</c:v>
                </c:pt>
                <c:pt idx="14">
                  <c:v>0.65272596211863365</c:v>
                </c:pt>
              </c:numCache>
            </c:numRef>
          </c:val>
        </c:ser>
        <c:ser>
          <c:idx val="1"/>
          <c:order val="1"/>
          <c:tx>
            <c:strRef>
              <c:f>Spending!$N$28</c:f>
              <c:strCache>
                <c:ptCount val="1"/>
                <c:pt idx="0">
                  <c:v>2016 YTD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Spending!$L$29:$L$43</c:f>
              <c:strCache>
                <c:ptCount val="15"/>
                <c:pt idx="0">
                  <c:v> Street Operating </c:v>
                </c:pt>
                <c:pt idx="1">
                  <c:v> LEOFF 1 Retirees </c:v>
                </c:pt>
                <c:pt idx="2">
                  <c:v> Lodging Tax </c:v>
                </c:pt>
                <c:pt idx="3">
                  <c:v> Youth Teen </c:v>
                </c:pt>
                <c:pt idx="4">
                  <c:v> Capital Resources </c:v>
                </c:pt>
                <c:pt idx="5">
                  <c:v> Criminal Justice </c:v>
                </c:pt>
                <c:pt idx="6">
                  <c:v> ShoWare </c:v>
                </c:pt>
                <c:pt idx="7">
                  <c:v> Water </c:v>
                </c:pt>
                <c:pt idx="8">
                  <c:v> Sewer/Drainage </c:v>
                </c:pt>
                <c:pt idx="9">
                  <c:v> Solid Waste </c:v>
                </c:pt>
                <c:pt idx="10">
                  <c:v> Golf Complex </c:v>
                </c:pt>
                <c:pt idx="11">
                  <c:v> Fleet Services </c:v>
                </c:pt>
                <c:pt idx="12">
                  <c:v> Central Svs &amp; IT </c:v>
                </c:pt>
                <c:pt idx="13">
                  <c:v> Facilities </c:v>
                </c:pt>
                <c:pt idx="14">
                  <c:v> Insurance </c:v>
                </c:pt>
              </c:strCache>
            </c:strRef>
          </c:cat>
          <c:val>
            <c:numRef>
              <c:f>Spending!$N$29:$N$43</c:f>
              <c:numCache>
                <c:formatCode>0%</c:formatCode>
                <c:ptCount val="15"/>
                <c:pt idx="0">
                  <c:v>0.44773352096939062</c:v>
                </c:pt>
                <c:pt idx="1">
                  <c:v>0.64134280435921798</c:v>
                </c:pt>
                <c:pt idx="2">
                  <c:v>0.66962014732965003</c:v>
                </c:pt>
                <c:pt idx="3">
                  <c:v>0</c:v>
                </c:pt>
                <c:pt idx="4">
                  <c:v>0.20234105947741993</c:v>
                </c:pt>
                <c:pt idx="5">
                  <c:v>0.51810591248546944</c:v>
                </c:pt>
                <c:pt idx="6">
                  <c:v>0.7718387424784372</c:v>
                </c:pt>
                <c:pt idx="7">
                  <c:v>0.61309713351279671</c:v>
                </c:pt>
                <c:pt idx="8">
                  <c:v>0.63064977905558894</c:v>
                </c:pt>
                <c:pt idx="9">
                  <c:v>0.627939336640708</c:v>
                </c:pt>
                <c:pt idx="10">
                  <c:v>0.76993244451230958</c:v>
                </c:pt>
                <c:pt idx="11">
                  <c:v>0.45381375851739969</c:v>
                </c:pt>
                <c:pt idx="12">
                  <c:v>0.56517169171048542</c:v>
                </c:pt>
                <c:pt idx="13">
                  <c:v>0.58879837066078755</c:v>
                </c:pt>
                <c:pt idx="14">
                  <c:v>0.7481951169092661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01888"/>
        <c:axId val="127303680"/>
      </c:barChart>
      <c:catAx>
        <c:axId val="12730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27303680"/>
        <c:crosses val="autoZero"/>
        <c:auto val="1"/>
        <c:lblAlgn val="ctr"/>
        <c:lblOffset val="100"/>
        <c:noMultiLvlLbl val="0"/>
      </c:catAx>
      <c:valAx>
        <c:axId val="127303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30188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932781662546855"/>
          <c:y val="2.2566992427026727E-2"/>
          <c:w val="0.17838187512122555"/>
          <c:h val="6.0802348388755235E-2"/>
        </c:manualLayout>
      </c:layout>
      <c:overlay val="1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'C&amp;I Data'!$HA$5</c:f>
              <c:strCache>
                <c:ptCount val="1"/>
                <c:pt idx="0">
                  <c:v>Total C&amp;I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ysDash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('C&amp;I Data'!$HA$56,'C&amp;I Data'!$HA$57,'C&amp;I Data'!$HA$45,'C&amp;I Data'!$HA$46,'C&amp;I Data'!$HA$47)</c:f>
              <c:numCache>
                <c:formatCode>_(* #,##0_);_(* \(#,##0\);_(* "-"??_);_(@_)</c:formatCode>
                <c:ptCount val="5"/>
                <c:pt idx="0">
                  <c:v>112253690.84</c:v>
                </c:pt>
                <c:pt idx="1">
                  <c:v>116340785.06</c:v>
                </c:pt>
                <c:pt idx="2">
                  <c:v>122315677.23</c:v>
                </c:pt>
                <c:pt idx="3">
                  <c:v>130745881.31999999</c:v>
                </c:pt>
                <c:pt idx="4">
                  <c:v>132671549.29000001</c:v>
                </c:pt>
              </c:numCache>
            </c:numRef>
          </c:val>
          <c:smooth val="0"/>
        </c:ser>
        <c:ser>
          <c:idx val="12"/>
          <c:order val="1"/>
          <c:tx>
            <c:strRef>
              <c:f>'C&amp;I Data'!$HM$5</c:f>
              <c:strCache>
                <c:ptCount val="1"/>
                <c:pt idx="0">
                  <c:v>LGIP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('C&amp;I Data'!$HM$56,'C&amp;I Data'!$HM$57,'C&amp;I Data'!$HM$45,'C&amp;I Data'!$HM$46,'C&amp;I Data'!$HM$47)</c:f>
              <c:numCache>
                <c:formatCode>_(* #,##0_);_(* \(#,##0\);_(* "-"??_);_(@_)</c:formatCode>
                <c:ptCount val="5"/>
                <c:pt idx="0">
                  <c:v>86012472.180000007</c:v>
                </c:pt>
                <c:pt idx="1">
                  <c:v>80017206</c:v>
                </c:pt>
                <c:pt idx="2">
                  <c:v>87033159.340000004</c:v>
                </c:pt>
                <c:pt idx="3">
                  <c:v>98039759.180000007</c:v>
                </c:pt>
                <c:pt idx="4">
                  <c:v>97040450.030000001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'C&amp;I Data'!$HB$5</c:f>
              <c:strCache>
                <c:ptCount val="1"/>
                <c:pt idx="0">
                  <c:v>Jan 31, 2014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FF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Data'!$HB$40</c:f>
            </c:numRef>
          </c:val>
          <c:smooth val="0"/>
        </c:ser>
        <c:ser>
          <c:idx val="2"/>
          <c:order val="3"/>
          <c:tx>
            <c:strRef>
              <c:f>'C&amp;I Data'!$HC$5</c:f>
              <c:strCache>
                <c:ptCount val="1"/>
                <c:pt idx="0">
                  <c:v>Cash (Bank)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('C&amp;I Data'!$HC$56,'C&amp;I Data'!$HC$57,'C&amp;I Data'!$HC$45,'C&amp;I Data'!$HC$46,'C&amp;I Data'!$HC$47)</c:f>
              <c:numCache>
                <c:formatCode>_(* #,##0_);_(* \(#,##0\);_(* "-"??_);_(@_)</c:formatCode>
                <c:ptCount val="5"/>
                <c:pt idx="0">
                  <c:v>17400271.559999999</c:v>
                </c:pt>
                <c:pt idx="1">
                  <c:v>19473052.690000001</c:v>
                </c:pt>
                <c:pt idx="2">
                  <c:v>18312133.129999999</c:v>
                </c:pt>
                <c:pt idx="3">
                  <c:v>12735764.779999999</c:v>
                </c:pt>
                <c:pt idx="4">
                  <c:v>15660741.9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'C&amp;I Data'!$HD$5</c:f>
              <c:strCache>
                <c:ptCount val="1"/>
                <c:pt idx="0">
                  <c:v>Mar 31, 2014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Data'!$HD$40</c:f>
            </c:numRef>
          </c:val>
          <c:smooth val="0"/>
        </c:ser>
        <c:ser>
          <c:idx val="4"/>
          <c:order val="5"/>
          <c:tx>
            <c:strRef>
              <c:f>'C&amp;I Data'!$HE$5</c:f>
              <c:strCache>
                <c:ptCount val="1"/>
                <c:pt idx="0">
                  <c:v>Apr 30, 2014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Data'!$HE$40</c:f>
            </c:numRef>
          </c:val>
          <c:smooth val="0"/>
        </c:ser>
        <c:ser>
          <c:idx val="5"/>
          <c:order val="6"/>
          <c:tx>
            <c:strRef>
              <c:f>'C&amp;I Data'!$HF$5</c:f>
              <c:strCache>
                <c:ptCount val="1"/>
                <c:pt idx="0">
                  <c:v>May 31, 2014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Data'!$HF$40</c:f>
            </c:numRef>
          </c:val>
          <c:smooth val="0"/>
        </c:ser>
        <c:ser>
          <c:idx val="6"/>
          <c:order val="7"/>
          <c:tx>
            <c:strRef>
              <c:f>'C&amp;I Data'!$HG$5</c:f>
              <c:strCache>
                <c:ptCount val="1"/>
                <c:pt idx="0">
                  <c:v>Jun 30, 2014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Data'!$HG$40</c:f>
            </c:numRef>
          </c:val>
          <c:smooth val="0"/>
        </c:ser>
        <c:ser>
          <c:idx val="7"/>
          <c:order val="8"/>
          <c:tx>
            <c:strRef>
              <c:f>'C&amp;I Data'!$HH$5</c:f>
              <c:strCache>
                <c:ptCount val="1"/>
                <c:pt idx="0">
                  <c:v>Jul 31, 2014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Data'!$HH$40</c:f>
            </c:numRef>
          </c:val>
          <c:smooth val="0"/>
        </c:ser>
        <c:ser>
          <c:idx val="8"/>
          <c:order val="9"/>
          <c:tx>
            <c:strRef>
              <c:f>'C&amp;I Data'!$HI$5</c:f>
              <c:strCache>
                <c:ptCount val="1"/>
                <c:pt idx="0">
                  <c:v>Aug 31, 2014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Data'!$HI$40</c:f>
            </c:numRef>
          </c:val>
          <c:smooth val="0"/>
        </c:ser>
        <c:ser>
          <c:idx val="9"/>
          <c:order val="10"/>
          <c:tx>
            <c:strRef>
              <c:f>'C&amp;I Data'!$HJ$5</c:f>
              <c:strCache>
                <c:ptCount val="1"/>
                <c:pt idx="0">
                  <c:v>Sep 30, 2014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Data'!$HJ$40</c:f>
            </c:numRef>
          </c:val>
          <c:smooth val="0"/>
        </c:ser>
        <c:ser>
          <c:idx val="10"/>
          <c:order val="11"/>
          <c:tx>
            <c:strRef>
              <c:f>'C&amp;I Data'!$HK$5</c:f>
              <c:strCache>
                <c:ptCount val="1"/>
                <c:pt idx="0">
                  <c:v>Oct 31, 2014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Data'!$HK$40</c:f>
            </c:numRef>
          </c:val>
          <c:smooth val="0"/>
        </c:ser>
        <c:ser>
          <c:idx val="11"/>
          <c:order val="12"/>
          <c:tx>
            <c:strRef>
              <c:f>'C&amp;I Data'!$HL$5</c:f>
              <c:strCache>
                <c:ptCount val="1"/>
                <c:pt idx="0">
                  <c:v>Nov 30, 2014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Data'!$HL$40</c:f>
            </c:numRef>
          </c:val>
          <c:smooth val="0"/>
        </c:ser>
        <c:ser>
          <c:idx val="13"/>
          <c:order val="13"/>
          <c:tx>
            <c:strRef>
              <c:f>'C&amp;I Data'!$HN$5</c:f>
              <c:strCache>
                <c:ptCount val="1"/>
                <c:pt idx="0">
                  <c:v>Jan 31, 2015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'C&amp;I Data'!$HN$40</c:f>
            </c:numRef>
          </c:val>
          <c:smooth val="0"/>
        </c:ser>
        <c:ser>
          <c:idx val="14"/>
          <c:order val="14"/>
          <c:tx>
            <c:strRef>
              <c:f>'C&amp;I Data'!$HO$5</c:f>
              <c:strCache>
                <c:ptCount val="1"/>
                <c:pt idx="0">
                  <c:v>Other Investments</c:v>
                </c:pt>
              </c:strCache>
            </c:strRef>
          </c:tx>
          <c:cat>
            <c:strRef>
              <c:f>('C&amp;I Data'!$B$56,'C&amp;I Data'!$B$57,'C&amp;I Data'!$B$45,'C&amp;I Data'!$B$46,'C&amp;I Data'!$B$47)</c:f>
              <c:strCache>
                <c:ptCount val="5"/>
                <c:pt idx="0">
                  <c:v>3rd Quarter 2015</c:v>
                </c:pt>
                <c:pt idx="1">
                  <c:v>4th Quarter 2015</c:v>
                </c:pt>
                <c:pt idx="2">
                  <c:v>1st Quarter 2016</c:v>
                </c:pt>
                <c:pt idx="3">
                  <c:v>2nd Quarter 2016</c:v>
                </c:pt>
                <c:pt idx="4">
                  <c:v>3rd Quarter 2016</c:v>
                </c:pt>
              </c:strCache>
            </c:strRef>
          </c:cat>
          <c:val>
            <c:numRef>
              <c:f>('C&amp;I Data'!$HO$56,'C&amp;I Data'!$HO$57,'C&amp;I Data'!$HO$45,'C&amp;I Data'!$HO$46,'C&amp;I Data'!$HO$47)</c:f>
              <c:numCache>
                <c:formatCode>_(* #,##0_);_(* \(#,##0\);_(* "-"??_);_(@_)</c:formatCode>
                <c:ptCount val="5"/>
                <c:pt idx="0">
                  <c:v>8840947.0999999996</c:v>
                </c:pt>
                <c:pt idx="1">
                  <c:v>16970512</c:v>
                </c:pt>
                <c:pt idx="2">
                  <c:v>16970384.760000002</c:v>
                </c:pt>
                <c:pt idx="3">
                  <c:v>19970357.359999999</c:v>
                </c:pt>
                <c:pt idx="4">
                  <c:v>19970357.359999999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572544"/>
        <c:axId val="118574080"/>
      </c:lineChart>
      <c:catAx>
        <c:axId val="11857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57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5740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857254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9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982856206124272"/>
          <c:y val="5.9629269076545345E-2"/>
          <c:w val="0.81152285865555418"/>
          <c:h val="0.72991564097988115"/>
        </c:manualLayout>
      </c:layout>
      <c:lineChart>
        <c:grouping val="standard"/>
        <c:varyColors val="0"/>
        <c:ser>
          <c:idx val="0"/>
          <c:order val="0"/>
          <c:tx>
            <c:strRef>
              <c:f>'Cash Flow Graph'!$C$4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cat>
            <c:strRef>
              <c:f>'Cash Flow Graph'!$B$5:$B$16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'Cash Flow Graph'!$C$5:$C$16</c:f>
              <c:numCache>
                <c:formatCode>_(* #,##0.00_);_(* \(#,##0.00\);_(* "-"??_);_(@_)</c:formatCode>
                <c:ptCount val="12"/>
                <c:pt idx="0">
                  <c:v>-1206655.04</c:v>
                </c:pt>
                <c:pt idx="1">
                  <c:v>-2479049.17</c:v>
                </c:pt>
                <c:pt idx="2">
                  <c:v>-1855392.15</c:v>
                </c:pt>
                <c:pt idx="3">
                  <c:v>2437827.7799999998</c:v>
                </c:pt>
                <c:pt idx="4">
                  <c:v>4720397.6399999997</c:v>
                </c:pt>
                <c:pt idx="5">
                  <c:v>4420589.43</c:v>
                </c:pt>
                <c:pt idx="6">
                  <c:v>3078259.94</c:v>
                </c:pt>
                <c:pt idx="7">
                  <c:v>1204512.7</c:v>
                </c:pt>
                <c:pt idx="8">
                  <c:v>1483713.96</c:v>
                </c:pt>
                <c:pt idx="9">
                  <c:v>6693965.7800000003</c:v>
                </c:pt>
                <c:pt idx="10">
                  <c:v>7806075.1399999997</c:v>
                </c:pt>
                <c:pt idx="11">
                  <c:v>2133497.9500000002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'Cash Flow Graph'!$D$4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cat>
            <c:strRef>
              <c:f>'Cash Flow Graph'!$B$5:$B$16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'Cash Flow Graph'!$D$5:$D$16</c:f>
              <c:numCache>
                <c:formatCode>_(* #,##0.00_);_(* \(#,##0.00\);_(* "-"??_);_(@_)</c:formatCode>
                <c:ptCount val="12"/>
                <c:pt idx="0">
                  <c:v>322207.19</c:v>
                </c:pt>
                <c:pt idx="1">
                  <c:v>-1572366.28</c:v>
                </c:pt>
                <c:pt idx="2">
                  <c:v>-171252.98</c:v>
                </c:pt>
                <c:pt idx="3">
                  <c:v>4784220.13</c:v>
                </c:pt>
                <c:pt idx="4">
                  <c:v>7596857.4000000004</c:v>
                </c:pt>
                <c:pt idx="5">
                  <c:v>6359469.79</c:v>
                </c:pt>
                <c:pt idx="6">
                  <c:v>5216506.84</c:v>
                </c:pt>
                <c:pt idx="7">
                  <c:v>4425572.7300000004</c:v>
                </c:pt>
                <c:pt idx="8">
                  <c:v>4931120.66</c:v>
                </c:pt>
                <c:pt idx="9">
                  <c:v>7225471.9400000004</c:v>
                </c:pt>
                <c:pt idx="10">
                  <c:v>8294072.4299999997</c:v>
                </c:pt>
                <c:pt idx="11">
                  <c:v>4935810.78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'Cash Flow Graph'!$E$4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cat>
            <c:strRef>
              <c:f>'Cash Flow Graph'!$B$5:$B$16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'Cash Flow Graph'!$E$5:$E$16</c:f>
              <c:numCache>
                <c:formatCode>_(* #,##0.00_);_(* \(#,##0.00\);_(* "-"??_);_(@_)</c:formatCode>
                <c:ptCount val="12"/>
                <c:pt idx="0">
                  <c:v>3146025.88</c:v>
                </c:pt>
                <c:pt idx="1">
                  <c:v>4061669.22</c:v>
                </c:pt>
                <c:pt idx="2">
                  <c:v>5373175.7400000002</c:v>
                </c:pt>
                <c:pt idx="3">
                  <c:v>6803432.9500000002</c:v>
                </c:pt>
                <c:pt idx="4">
                  <c:v>13529023.529999999</c:v>
                </c:pt>
                <c:pt idx="5">
                  <c:v>12729162.42</c:v>
                </c:pt>
                <c:pt idx="6">
                  <c:v>11388033.23</c:v>
                </c:pt>
                <c:pt idx="7">
                  <c:v>10981899.189999999</c:v>
                </c:pt>
                <c:pt idx="8">
                  <c:v>10944522.75</c:v>
                </c:pt>
                <c:pt idx="9">
                  <c:v>12710171.98</c:v>
                </c:pt>
                <c:pt idx="10">
                  <c:v>13437641.869999999</c:v>
                </c:pt>
                <c:pt idx="11">
                  <c:v>10381072.67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'Cash Flow Graph'!$F$4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cat>
            <c:strRef>
              <c:f>'Cash Flow Graph'!$B$5:$B$16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'Cash Flow Graph'!$F$5:$F$16</c:f>
              <c:numCache>
                <c:formatCode>_(* #,##0.00_);_(* \(#,##0.00\);_(* "-"??_);_(@_)</c:formatCode>
                <c:ptCount val="12"/>
                <c:pt idx="0">
                  <c:v>9421447.0999999996</c:v>
                </c:pt>
                <c:pt idx="1">
                  <c:v>9162771.2799999993</c:v>
                </c:pt>
                <c:pt idx="2">
                  <c:v>8285168.3399999999</c:v>
                </c:pt>
                <c:pt idx="3">
                  <c:v>13769026.810000001</c:v>
                </c:pt>
                <c:pt idx="4">
                  <c:v>17682324.530000001</c:v>
                </c:pt>
                <c:pt idx="5">
                  <c:v>15197741.07</c:v>
                </c:pt>
                <c:pt idx="6">
                  <c:v>17340041.629999999</c:v>
                </c:pt>
                <c:pt idx="7">
                  <c:v>13737671.9</c:v>
                </c:pt>
                <c:pt idx="8">
                  <c:v>9899190.3399999999</c:v>
                </c:pt>
                <c:pt idx="9">
                  <c:v>9113233.1799999997</c:v>
                </c:pt>
                <c:pt idx="10">
                  <c:v>13026994.51</c:v>
                </c:pt>
                <c:pt idx="11">
                  <c:v>7230095.8499999996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'Cash Flow Graph'!$G$4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flat" cmpd="sng" algn="ctr">
              <a:solidFill>
                <a:schemeClr val="accent6">
                  <a:lumMod val="50000"/>
                </a:schemeClr>
              </a:solidFill>
              <a:prstDash val="dash"/>
            </a:ln>
            <a:effectLst/>
          </c:spPr>
          <c:marker>
            <c:symbol val="none"/>
          </c:marker>
          <c:cat>
            <c:strRef>
              <c:f>'Cash Flow Graph'!$B$5:$B$16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'Cash Flow Graph'!$G$5:$G$16</c:f>
              <c:numCache>
                <c:formatCode>_(* #,##0.00_);_(* \(#,##0.00\);_(* "-"??_);_(@_)</c:formatCode>
                <c:ptCount val="12"/>
                <c:pt idx="0">
                  <c:v>6785167.6299999999</c:v>
                </c:pt>
                <c:pt idx="1">
                  <c:v>7173148.3700000001</c:v>
                </c:pt>
                <c:pt idx="2">
                  <c:v>7245130.2699999996</c:v>
                </c:pt>
                <c:pt idx="3">
                  <c:v>11971804.65</c:v>
                </c:pt>
                <c:pt idx="4">
                  <c:v>17832524.16</c:v>
                </c:pt>
                <c:pt idx="5">
                  <c:v>15807811.23</c:v>
                </c:pt>
                <c:pt idx="6">
                  <c:v>14798243.289999999</c:v>
                </c:pt>
                <c:pt idx="7">
                  <c:v>13416544.33</c:v>
                </c:pt>
                <c:pt idx="8">
                  <c:v>14477130.689999999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611328"/>
        <c:axId val="118617216"/>
      </c:lineChart>
      <c:catAx>
        <c:axId val="118611328"/>
        <c:scaling>
          <c:orientation val="minMax"/>
        </c:scaling>
        <c:delete val="0"/>
        <c:axPos val="b"/>
        <c:majorTickMark val="none"/>
        <c:minorTickMark val="none"/>
        <c:tickLblPos val="low"/>
        <c:crossAx val="118617216"/>
        <c:crosses val="autoZero"/>
        <c:auto val="1"/>
        <c:lblAlgn val="ctr"/>
        <c:lblOffset val="100"/>
        <c:noMultiLvlLbl val="0"/>
      </c:catAx>
      <c:valAx>
        <c:axId val="118617216"/>
        <c:scaling>
          <c:orientation val="minMax"/>
          <c:max val="20000000"/>
          <c:min val="-4000000"/>
        </c:scaling>
        <c:delete val="0"/>
        <c:axPos val="l"/>
        <c:majorGridlines/>
        <c:numFmt formatCode="_(* #,##0_);_(* \(#,##0\);_(* &quot;-&quot;_);_(@_)" sourceLinked="0"/>
        <c:majorTickMark val="none"/>
        <c:minorTickMark val="none"/>
        <c:tickLblPos val="nextTo"/>
        <c:crossAx val="118611328"/>
        <c:crosses val="autoZero"/>
        <c:crossBetween val="between"/>
        <c:majorUnit val="400000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'GF Rev Collect'!$A$4</c:f>
              <c:strCache>
                <c:ptCount val="1"/>
                <c:pt idx="0">
                  <c:v>Revised Budget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'GF Rev Collect'!$B$3:$G$3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'GF Rev Collect'!$B$4:$G$4</c:f>
              <c:numCache>
                <c:formatCode>_(* #,##0_);_(* \(#,##0\);_(* "-"??_);_(@_)</c:formatCode>
                <c:ptCount val="6"/>
                <c:pt idx="0">
                  <c:v>72340244</c:v>
                </c:pt>
                <c:pt idx="1">
                  <c:v>71071857</c:v>
                </c:pt>
                <c:pt idx="2">
                  <c:v>73320522</c:v>
                </c:pt>
                <c:pt idx="3">
                  <c:v>75344496</c:v>
                </c:pt>
                <c:pt idx="4">
                  <c:v>85438899</c:v>
                </c:pt>
                <c:pt idx="5">
                  <c:v>86730470</c:v>
                </c:pt>
              </c:numCache>
            </c:numRef>
          </c:val>
        </c:ser>
        <c:ser>
          <c:idx val="1"/>
          <c:order val="1"/>
          <c:tx>
            <c:strRef>
              <c:f>'GF Rev Collect'!$A$5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'GF Rev Collect'!$B$3:$G$3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'GF Rev Collect'!$B$5:$G$5</c:f>
              <c:numCache>
                <c:formatCode>_(* #,##0_);_(* \(#,##0\);_(* "-"??_);_(@_)</c:formatCode>
                <c:ptCount val="6"/>
                <c:pt idx="0">
                  <c:v>47964488.530000001</c:v>
                </c:pt>
                <c:pt idx="1">
                  <c:v>49875556.009999998</c:v>
                </c:pt>
                <c:pt idx="2">
                  <c:v>53698433.939999998</c:v>
                </c:pt>
                <c:pt idx="3">
                  <c:v>55917116.350000001</c:v>
                </c:pt>
                <c:pt idx="4">
                  <c:v>61180903.980000004</c:v>
                </c:pt>
                <c:pt idx="5">
                  <c:v>63251699.289999999</c:v>
                </c:pt>
              </c:numCache>
            </c:numRef>
          </c:val>
        </c:ser>
        <c:ser>
          <c:idx val="2"/>
          <c:order val="2"/>
          <c:tx>
            <c:strRef>
              <c:f>'GF Rev Collect'!$A$6</c:f>
              <c:strCache>
                <c:ptCount val="1"/>
              </c:strCache>
            </c:strRef>
          </c:tx>
          <c:spPr>
            <a:solidFill>
              <a:schemeClr val="bg1"/>
            </a:solidFill>
          </c:spPr>
          <c:invertIfNegative val="0"/>
          <c:dLbls>
            <c:dLbl>
              <c:idx val="0"/>
              <c:layout>
                <c:manualLayout>
                  <c:x val="6.9796016878440345E-3"/>
                  <c:y val="-0.316276810740456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236055505248427E-3"/>
                  <c:y val="-0.32348136910936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488774770303586E-3"/>
                  <c:y val="-0.38092118486544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3808723037784556E-3"/>
                  <c:y val="-0.390848449988907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513802442128428E-3"/>
                  <c:y val="-0.45901951278001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3208804673916996E-3"/>
                  <c:y val="-0.46344807452703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'GF Rev Collect'!$B$3:$G$3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'GF Rev Collect'!$B$6:$G$6</c:f>
              <c:numCache>
                <c:formatCode>0%</c:formatCode>
                <c:ptCount val="6"/>
                <c:pt idx="0">
                  <c:v>0.66304018175553847</c:v>
                </c:pt>
                <c:pt idx="1">
                  <c:v>0.70176238690372195</c:v>
                </c:pt>
                <c:pt idx="2">
                  <c:v>0.7323793185760461</c:v>
                </c:pt>
                <c:pt idx="3">
                  <c:v>0.74215263647128249</c:v>
                </c:pt>
                <c:pt idx="4">
                  <c:v>0.71607786027298881</c:v>
                </c:pt>
                <c:pt idx="5">
                  <c:v>0.72929040151632984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678272"/>
        <c:axId val="118679808"/>
      </c:barChart>
      <c:catAx>
        <c:axId val="11867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679808"/>
        <c:crosses val="autoZero"/>
        <c:auto val="1"/>
        <c:lblAlgn val="ctr"/>
        <c:lblOffset val="100"/>
        <c:noMultiLvlLbl val="0"/>
      </c:catAx>
      <c:valAx>
        <c:axId val="11867980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186782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709436468356203"/>
          <c:y val="3.450666568776805E-2"/>
          <c:w val="0.78067128855153611"/>
          <c:h val="0.69192249570202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'GF Rev by Class'!$N$4</c:f>
              <c:strCache>
                <c:ptCount val="1"/>
                <c:pt idx="0">
                  <c:v>2016 Budget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'GF Rev by Class'!$M$5:$M$10</c:f>
              <c:strCache>
                <c:ptCount val="6"/>
                <c:pt idx="0">
                  <c:v>Taxes</c:v>
                </c:pt>
                <c:pt idx="1">
                  <c:v>Licenses &amp; Permits</c:v>
                </c:pt>
                <c:pt idx="2">
                  <c:v>Intergovernmental</c:v>
                </c:pt>
                <c:pt idx="3">
                  <c:v>Chgs for Services</c:v>
                </c:pt>
                <c:pt idx="4">
                  <c:v>Fines &amp; Forfeitures</c:v>
                </c:pt>
                <c:pt idx="5">
                  <c:v>Interest &amp; Misc</c:v>
                </c:pt>
              </c:strCache>
            </c:strRef>
          </c:cat>
          <c:val>
            <c:numRef>
              <c:f>'GF Rev by Class'!$N$5:$N$10</c:f>
              <c:numCache>
                <c:formatCode>_(* #,##0_);_(* \(#,##0\);_(* "-"??_);_(@_)</c:formatCode>
                <c:ptCount val="6"/>
                <c:pt idx="0">
                  <c:v>66584470</c:v>
                </c:pt>
                <c:pt idx="1">
                  <c:v>5139120</c:v>
                </c:pt>
                <c:pt idx="2">
                  <c:v>7419970</c:v>
                </c:pt>
                <c:pt idx="3">
                  <c:v>4627290</c:v>
                </c:pt>
                <c:pt idx="4">
                  <c:v>1565970</c:v>
                </c:pt>
                <c:pt idx="5">
                  <c:v>1393650</c:v>
                </c:pt>
              </c:numCache>
            </c:numRef>
          </c:val>
        </c:ser>
        <c:ser>
          <c:idx val="1"/>
          <c:order val="1"/>
          <c:tx>
            <c:strRef>
              <c:f>'GF Rev by Class'!$O$4</c:f>
              <c:strCache>
                <c:ptCount val="1"/>
                <c:pt idx="0">
                  <c:v>2016 Actual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'GF Rev by Class'!$M$5:$M$10</c:f>
              <c:strCache>
                <c:ptCount val="6"/>
                <c:pt idx="0">
                  <c:v>Taxes</c:v>
                </c:pt>
                <c:pt idx="1">
                  <c:v>Licenses &amp; Permits</c:v>
                </c:pt>
                <c:pt idx="2">
                  <c:v>Intergovernmental</c:v>
                </c:pt>
                <c:pt idx="3">
                  <c:v>Chgs for Services</c:v>
                </c:pt>
                <c:pt idx="4">
                  <c:v>Fines &amp; Forfeitures</c:v>
                </c:pt>
                <c:pt idx="5">
                  <c:v>Interest &amp; Misc</c:v>
                </c:pt>
              </c:strCache>
            </c:strRef>
          </c:cat>
          <c:val>
            <c:numRef>
              <c:f>'GF Rev by Class'!$O$5:$O$10</c:f>
              <c:numCache>
                <c:formatCode>_(* #,##0_);_(* \(#,##0\);_(* "-"??_);_(@_)</c:formatCode>
                <c:ptCount val="6"/>
                <c:pt idx="0">
                  <c:v>46379815.990000002</c:v>
                </c:pt>
                <c:pt idx="1">
                  <c:v>4240331.54</c:v>
                </c:pt>
                <c:pt idx="2">
                  <c:v>5976624.8399999999</c:v>
                </c:pt>
                <c:pt idx="3">
                  <c:v>4025060.96</c:v>
                </c:pt>
                <c:pt idx="4">
                  <c:v>1223526.0900000001</c:v>
                </c:pt>
                <c:pt idx="5">
                  <c:v>1406339.87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793344"/>
        <c:axId val="118794880"/>
      </c:barChart>
      <c:catAx>
        <c:axId val="118793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8794880"/>
        <c:crosses val="autoZero"/>
        <c:auto val="1"/>
        <c:lblAlgn val="ctr"/>
        <c:lblOffset val="100"/>
        <c:noMultiLvlLbl val="0"/>
      </c:catAx>
      <c:valAx>
        <c:axId val="118794880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18793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1427314222794662"/>
          <c:y val="5.8017363214213608E-2"/>
          <c:w val="0.47680523894272409"/>
          <c:h val="5.620175100490060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Annual Collections by Function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'B&amp;O'!$B$15</c:f>
              <c:strCache>
                <c:ptCount val="1"/>
                <c:pt idx="0">
                  <c:v>Program Admin</c:v>
                </c:pt>
              </c:strCache>
            </c:strRef>
          </c:tx>
          <c:invertIfNegative val="0"/>
          <c:cat>
            <c:numRef>
              <c:f>'B&amp;O'!$C$14:$E$14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'B&amp;O'!$C$15:$E$15</c:f>
              <c:numCache>
                <c:formatCode>_(* #,##0_);_(* \(#,##0\);_(* "-"??_);_(@_)</c:formatCode>
                <c:ptCount val="3"/>
                <c:pt idx="0">
                  <c:v>300000</c:v>
                </c:pt>
                <c:pt idx="1">
                  <c:v>507460.69</c:v>
                </c:pt>
                <c:pt idx="2">
                  <c:v>510400</c:v>
                </c:pt>
              </c:numCache>
            </c:numRef>
          </c:val>
        </c:ser>
        <c:ser>
          <c:idx val="1"/>
          <c:order val="1"/>
          <c:tx>
            <c:strRef>
              <c:f>'B&amp;O'!$B$16</c:f>
              <c:strCache>
                <c:ptCount val="1"/>
                <c:pt idx="0">
                  <c:v>Street Capital</c:v>
                </c:pt>
              </c:strCache>
            </c:strRef>
          </c:tx>
          <c:invertIfNegative val="0"/>
          <c:cat>
            <c:numRef>
              <c:f>'B&amp;O'!$C$14:$E$14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'B&amp;O'!$C$16:$E$16</c:f>
              <c:numCache>
                <c:formatCode>_(* #,##0_);_(* \(#,##0\);_(* "-"??_);_(@_)</c:formatCode>
                <c:ptCount val="3"/>
                <c:pt idx="0">
                  <c:v>4700000</c:v>
                </c:pt>
                <c:pt idx="1">
                  <c:v>4700000</c:v>
                </c:pt>
                <c:pt idx="2">
                  <c:v>4700000</c:v>
                </c:pt>
              </c:numCache>
            </c:numRef>
          </c:val>
        </c:ser>
        <c:ser>
          <c:idx val="2"/>
          <c:order val="2"/>
          <c:tx>
            <c:strRef>
              <c:f>'B&amp;O'!$B$17</c:f>
              <c:strCache>
                <c:ptCount val="1"/>
                <c:pt idx="0">
                  <c:v>CRF</c:v>
                </c:pt>
              </c:strCache>
            </c:strRef>
          </c:tx>
          <c:invertIfNegative val="0"/>
          <c:cat>
            <c:numRef>
              <c:f>'B&amp;O'!$C$14:$E$14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'B&amp;O'!$C$17:$E$17</c:f>
              <c:numCache>
                <c:formatCode>_(* #,##0_);_(* \(#,##0\);_(* "-"??_);_(@_)</c:formatCode>
                <c:ptCount val="3"/>
                <c:pt idx="0">
                  <c:v>1208946.46</c:v>
                </c:pt>
                <c:pt idx="1">
                  <c:v>2447819.8299999991</c:v>
                </c:pt>
                <c:pt idx="2">
                  <c:v>1289600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957568"/>
        <c:axId val="118959104"/>
      </c:barChart>
      <c:catAx>
        <c:axId val="11895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959104"/>
        <c:crosses val="autoZero"/>
        <c:auto val="1"/>
        <c:lblAlgn val="ctr"/>
        <c:lblOffset val="100"/>
        <c:noMultiLvlLbl val="0"/>
      </c:catAx>
      <c:valAx>
        <c:axId val="118959104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18957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Annual Collections by Function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'B&amp;O'!$B$15</c:f>
              <c:strCache>
                <c:ptCount val="1"/>
                <c:pt idx="0">
                  <c:v>Program Admin</c:v>
                </c:pt>
              </c:strCache>
            </c:strRef>
          </c:tx>
          <c:invertIfNegative val="0"/>
          <c:cat>
            <c:numRef>
              <c:f>'B&amp;O'!$C$14:$E$14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'B&amp;O'!$C$15:$E$15</c:f>
              <c:numCache>
                <c:formatCode>_(* #,##0_);_(* \(#,##0\);_(* "-"??_);_(@_)</c:formatCode>
                <c:ptCount val="3"/>
                <c:pt idx="0">
                  <c:v>300000</c:v>
                </c:pt>
                <c:pt idx="1">
                  <c:v>507460.69</c:v>
                </c:pt>
                <c:pt idx="2">
                  <c:v>510400</c:v>
                </c:pt>
              </c:numCache>
            </c:numRef>
          </c:val>
        </c:ser>
        <c:ser>
          <c:idx val="1"/>
          <c:order val="1"/>
          <c:tx>
            <c:strRef>
              <c:f>'B&amp;O'!$B$16</c:f>
              <c:strCache>
                <c:ptCount val="1"/>
                <c:pt idx="0">
                  <c:v>Street Capital</c:v>
                </c:pt>
              </c:strCache>
            </c:strRef>
          </c:tx>
          <c:invertIfNegative val="0"/>
          <c:cat>
            <c:numRef>
              <c:f>'B&amp;O'!$C$14:$E$14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'B&amp;O'!$C$16:$E$16</c:f>
              <c:numCache>
                <c:formatCode>_(* #,##0_);_(* \(#,##0\);_(* "-"??_);_(@_)</c:formatCode>
                <c:ptCount val="3"/>
                <c:pt idx="0">
                  <c:v>4700000</c:v>
                </c:pt>
                <c:pt idx="1">
                  <c:v>4700000</c:v>
                </c:pt>
                <c:pt idx="2">
                  <c:v>4700000</c:v>
                </c:pt>
              </c:numCache>
            </c:numRef>
          </c:val>
        </c:ser>
        <c:ser>
          <c:idx val="2"/>
          <c:order val="2"/>
          <c:tx>
            <c:strRef>
              <c:f>'B&amp;O'!$B$17</c:f>
              <c:strCache>
                <c:ptCount val="1"/>
                <c:pt idx="0">
                  <c:v>CRF</c:v>
                </c:pt>
              </c:strCache>
            </c:strRef>
          </c:tx>
          <c:invertIfNegative val="0"/>
          <c:cat>
            <c:numRef>
              <c:f>'B&amp;O'!$C$14:$E$14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'B&amp;O'!$C$17:$E$17</c:f>
              <c:numCache>
                <c:formatCode>_(* #,##0_);_(* \(#,##0\);_(* "-"??_);_(@_)</c:formatCode>
                <c:ptCount val="3"/>
                <c:pt idx="0">
                  <c:v>1208946.46</c:v>
                </c:pt>
                <c:pt idx="1">
                  <c:v>2447819.8299999991</c:v>
                </c:pt>
                <c:pt idx="2">
                  <c:v>1289600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997760"/>
        <c:axId val="118999296"/>
      </c:barChart>
      <c:catAx>
        <c:axId val="11899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999296"/>
        <c:crosses val="autoZero"/>
        <c:auto val="1"/>
        <c:lblAlgn val="ctr"/>
        <c:lblOffset val="100"/>
        <c:noMultiLvlLbl val="0"/>
      </c:catAx>
      <c:valAx>
        <c:axId val="11899929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18997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Annual Collections by Function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'B&amp;O'!$B$15</c:f>
              <c:strCache>
                <c:ptCount val="1"/>
                <c:pt idx="0">
                  <c:v>Program Admin</c:v>
                </c:pt>
              </c:strCache>
            </c:strRef>
          </c:tx>
          <c:invertIfNegative val="0"/>
          <c:cat>
            <c:numRef>
              <c:f>'B&amp;O'!$C$14:$E$14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'B&amp;O'!$C$15:$E$15</c:f>
              <c:numCache>
                <c:formatCode>_(* #,##0_);_(* \(#,##0\);_(* "-"??_);_(@_)</c:formatCode>
                <c:ptCount val="3"/>
                <c:pt idx="0">
                  <c:v>300000</c:v>
                </c:pt>
                <c:pt idx="1">
                  <c:v>507460.69</c:v>
                </c:pt>
                <c:pt idx="2">
                  <c:v>713070</c:v>
                </c:pt>
              </c:numCache>
            </c:numRef>
          </c:val>
        </c:ser>
        <c:ser>
          <c:idx val="1"/>
          <c:order val="1"/>
          <c:tx>
            <c:strRef>
              <c:f>'B&amp;O'!$B$16</c:f>
              <c:strCache>
                <c:ptCount val="1"/>
                <c:pt idx="0">
                  <c:v>Street Capital</c:v>
                </c:pt>
              </c:strCache>
            </c:strRef>
          </c:tx>
          <c:invertIfNegative val="0"/>
          <c:cat>
            <c:numRef>
              <c:f>'B&amp;O'!$C$14:$E$14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'B&amp;O'!$C$16:$E$16</c:f>
              <c:numCache>
                <c:formatCode>_(* #,##0_);_(* \(#,##0\);_(* "-"??_);_(@_)</c:formatCode>
                <c:ptCount val="3"/>
                <c:pt idx="0">
                  <c:v>4700000</c:v>
                </c:pt>
                <c:pt idx="1">
                  <c:v>4700000</c:v>
                </c:pt>
                <c:pt idx="2">
                  <c:v>4700000</c:v>
                </c:pt>
              </c:numCache>
            </c:numRef>
          </c:val>
        </c:ser>
        <c:ser>
          <c:idx val="2"/>
          <c:order val="2"/>
          <c:tx>
            <c:strRef>
              <c:f>'B&amp;O'!$B$17</c:f>
              <c:strCache>
                <c:ptCount val="1"/>
                <c:pt idx="0">
                  <c:v>CRF</c:v>
                </c:pt>
              </c:strCache>
            </c:strRef>
          </c:tx>
          <c:invertIfNegative val="0"/>
          <c:cat>
            <c:numRef>
              <c:f>'B&amp;O'!$C$14:$E$14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'B&amp;O'!$C$17:$E$17</c:f>
              <c:numCache>
                <c:formatCode>_(* #,##0_);_(* \(#,##0\);_(* "-"??_);_(@_)</c:formatCode>
                <c:ptCount val="3"/>
                <c:pt idx="0">
                  <c:v>1279740.21</c:v>
                </c:pt>
                <c:pt idx="1">
                  <c:v>2598146.2799999993</c:v>
                </c:pt>
                <c:pt idx="2">
                  <c:v>2771710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086528"/>
        <c:axId val="120088064"/>
      </c:barChart>
      <c:catAx>
        <c:axId val="12008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088064"/>
        <c:crosses val="autoZero"/>
        <c:auto val="1"/>
        <c:lblAlgn val="ctr"/>
        <c:lblOffset val="100"/>
        <c:noMultiLvlLbl val="0"/>
      </c:catAx>
      <c:valAx>
        <c:axId val="120088064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200865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Collections by Quarter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'B&amp;O'!$D$10:$L$10</c:f>
              <c:strCache>
                <c:ptCount val="9"/>
                <c:pt idx="0">
                  <c:v>Q3 - 2014</c:v>
                </c:pt>
                <c:pt idx="1">
                  <c:v>Q4 - 2014</c:v>
                </c:pt>
                <c:pt idx="2">
                  <c:v>Q1 - 2015</c:v>
                </c:pt>
                <c:pt idx="3">
                  <c:v>Q2 - 2015</c:v>
                </c:pt>
                <c:pt idx="4">
                  <c:v>Q3 - 2015</c:v>
                </c:pt>
                <c:pt idx="5">
                  <c:v>Q4 - 2015</c:v>
                </c:pt>
                <c:pt idx="6">
                  <c:v>Q1 - 2016</c:v>
                </c:pt>
                <c:pt idx="7">
                  <c:v>Q2 - 2016</c:v>
                </c:pt>
                <c:pt idx="8">
                  <c:v>Q3 - 2016</c:v>
                </c:pt>
              </c:strCache>
            </c:strRef>
          </c:cat>
          <c:val>
            <c:numRef>
              <c:f>'B&amp;O'!$D$11:$L$11</c:f>
              <c:numCache>
                <c:formatCode>_(* #,##0_);_(* \(#,##0\);_(* "-"??_);_(@_)</c:formatCode>
                <c:ptCount val="9"/>
                <c:pt idx="0">
                  <c:v>1497495.0899999999</c:v>
                </c:pt>
                <c:pt idx="1">
                  <c:v>3389490.62</c:v>
                </c:pt>
                <c:pt idx="2">
                  <c:v>20452.8</c:v>
                </c:pt>
                <c:pt idx="3">
                  <c:v>1629369.38</c:v>
                </c:pt>
                <c:pt idx="4">
                  <c:v>1763297.6900000002</c:v>
                </c:pt>
                <c:pt idx="5">
                  <c:v>4242160.6499999994</c:v>
                </c:pt>
                <c:pt idx="6">
                  <c:v>158525.85</c:v>
                </c:pt>
                <c:pt idx="7">
                  <c:v>1956912.3399999999</c:v>
                </c:pt>
                <c:pt idx="8">
                  <c:v>2344345.89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100352"/>
        <c:axId val="120101888"/>
      </c:barChart>
      <c:catAx>
        <c:axId val="120100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20101888"/>
        <c:crosses val="autoZero"/>
        <c:auto val="1"/>
        <c:lblAlgn val="ctr"/>
        <c:lblOffset val="100"/>
        <c:noMultiLvlLbl val="0"/>
      </c:catAx>
      <c:valAx>
        <c:axId val="12010188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20100352"/>
        <c:crosses val="autoZero"/>
        <c:crossBetween val="between"/>
        <c:majorUnit val="500000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0.04623</cdr:x>
      <cdr:y>0.28339</cdr:y>
    </cdr:from>
    <cdr:to>
      <cdr:x>0.99247</cdr:x>
      <cdr:y>0.28664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09559" y="828686"/>
          <a:ext cx="8382029" cy="950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absSizeAnchor xmlns:cdr="http://schemas.openxmlformats.org/drawingml/2006/chartDrawing">
    <cdr:from>
      <cdr:x>0.04356</cdr:x>
      <cdr:y>0.3281</cdr:y>
    </cdr:from>
    <cdr:ext cx="8972550" cy="9525"/>
    <cdr:cxnSp macro="">
      <cdr:nvCxnSpPr>
        <cdr:cNvPr id="3" name="Straight Connector 2"/>
        <cdr:cNvCxnSpPr/>
      </cdr:nvCxnSpPr>
      <cdr:spPr>
        <a:xfrm xmlns:a="http://schemas.openxmlformats.org/drawingml/2006/main">
          <a:off x="419057" y="995371"/>
          <a:ext cx="8972550" cy="952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abs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F6970D4E-02F1-4269-9B56-FAD57C6340AA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1DC6514-3BD2-4850-B0B3-A0DAFD106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0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5FC8C0D1-A748-4BAF-A894-4D458811A2B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107666D3-8037-456C-87D8-319BAE03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3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66D3-8037-456C-87D8-319BAE03A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66D3-8037-456C-87D8-319BAE03AE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66D3-8037-456C-87D8-319BAE03AE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4622701-C891-4795-9BB5-E313277006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11/15/2016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 smtClean="0"/>
              <a:t>City of Kent, WA</a:t>
            </a:r>
            <a:br>
              <a:rPr lang="en-US" sz="4000" dirty="0" smtClean="0"/>
            </a:br>
            <a:r>
              <a:rPr lang="en-US" sz="4000" dirty="0" smtClean="0"/>
              <a:t>2016 Financial Status Report</a:t>
            </a:r>
            <a:br>
              <a:rPr lang="en-US" sz="4000" dirty="0" smtClean="0"/>
            </a:br>
            <a:r>
              <a:rPr lang="en-US" sz="4000" dirty="0" smtClean="0"/>
              <a:t>for the quarter ended Sept 30th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6461760" cy="106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Council Workshop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November 15, 2016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8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Cash and Investments by Month (City-wide)</a:t>
            </a: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008062"/>
              </p:ext>
            </p:extLst>
          </p:nvPr>
        </p:nvGraphicFramePr>
        <p:xfrm>
          <a:off x="533400" y="1295400"/>
          <a:ext cx="7391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4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Cash and Investments by Type (City-wide)</a:t>
            </a: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85375"/>
              </p:ext>
            </p:extLst>
          </p:nvPr>
        </p:nvGraphicFramePr>
        <p:xfrm>
          <a:off x="533400" y="1295400"/>
          <a:ext cx="7391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5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General Fund Cash Flow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710886"/>
              </p:ext>
            </p:extLst>
          </p:nvPr>
        </p:nvGraphicFramePr>
        <p:xfrm>
          <a:off x="304800" y="1450180"/>
          <a:ext cx="7772400" cy="5026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18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96200" cy="1371600"/>
          </a:xfrm>
          <a:solidFill>
            <a:schemeClr val="tx2">
              <a:lumMod val="75000"/>
            </a:schemeClr>
          </a:solidFill>
        </p:spPr>
        <p:txBody>
          <a:bodyPr anchor="t"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2016 Budgetary Status and Comparisons to Previous Years: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</p:spTree>
    <p:extLst>
      <p:ext uri="{BB962C8B-B14F-4D97-AF65-F5344CB8AC3E}">
        <p14:creationId xmlns:p14="http://schemas.microsoft.com/office/powerpoint/2010/main" val="362715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249362"/>
          </a:xfrm>
        </p:spPr>
        <p:txBody>
          <a:bodyPr/>
          <a:lstStyle/>
          <a:p>
            <a:r>
              <a:rPr lang="en-US" sz="3600" dirty="0"/>
              <a:t>General Fund</a:t>
            </a:r>
            <a:br>
              <a:rPr lang="en-US" sz="3600" dirty="0"/>
            </a:br>
            <a:r>
              <a:rPr lang="en-US" sz="3600" dirty="0" smtClean="0"/>
              <a:t>2016 Revenue Collections</a:t>
            </a:r>
            <a:br>
              <a:rPr lang="en-US" sz="3600" dirty="0" smtClean="0"/>
            </a:br>
            <a:r>
              <a:rPr lang="en-US" sz="2000" dirty="0" smtClean="0"/>
              <a:t>(does not include transfers in from other funds)</a:t>
            </a:r>
            <a:endParaRPr lang="en-US" sz="20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8686961"/>
              </p:ext>
            </p:extLst>
          </p:nvPr>
        </p:nvGraphicFramePr>
        <p:xfrm>
          <a:off x="533400" y="5105400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990600"/>
                <a:gridCol w="1066800"/>
                <a:gridCol w="1066800"/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</a:rPr>
                        <a:t>Revised Budget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72,340,244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71,073,857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73,320,522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75,344,496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85,438,899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86,730,470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</a:rPr>
                        <a:t>Actual thru Q3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47,964,489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49,875,556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53,698,434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55,917,116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61,180,904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63,251,699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431130"/>
              </p:ext>
            </p:extLst>
          </p:nvPr>
        </p:nvGraphicFramePr>
        <p:xfrm>
          <a:off x="457200" y="1702593"/>
          <a:ext cx="7724774" cy="3452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50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r>
              <a:rPr lang="en-US" sz="3600" dirty="0"/>
              <a:t>General Fund</a:t>
            </a:r>
            <a:br>
              <a:rPr lang="en-US" sz="3600" dirty="0"/>
            </a:br>
            <a:r>
              <a:rPr lang="en-US" sz="3600" dirty="0"/>
              <a:t>Revenues by </a:t>
            </a:r>
            <a:r>
              <a:rPr lang="en-US" sz="3600" dirty="0" smtClean="0"/>
              <a:t>Classification</a:t>
            </a:r>
            <a:br>
              <a:rPr lang="en-US" sz="3600" dirty="0" smtClean="0"/>
            </a:br>
            <a:r>
              <a:rPr lang="en-US" sz="2000" dirty="0"/>
              <a:t>(does not include transfers in from other funds)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6924404"/>
              </p:ext>
            </p:extLst>
          </p:nvPr>
        </p:nvGraphicFramePr>
        <p:xfrm>
          <a:off x="4343401" y="1640104"/>
          <a:ext cx="4038600" cy="231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88"/>
                <a:gridCol w="950259"/>
                <a:gridCol w="950259"/>
                <a:gridCol w="712694"/>
              </a:tblGrid>
              <a:tr h="34109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2016 Budget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2016 </a:t>
                      </a:r>
                    </a:p>
                    <a:p>
                      <a:pPr algn="ctr"/>
                      <a:r>
                        <a:rPr lang="en-US" sz="1100" dirty="0" smtClean="0"/>
                        <a:t>thru Sept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 Rec’d</a:t>
                      </a:r>
                      <a:endParaRPr lang="en-US" sz="1100" dirty="0"/>
                    </a:p>
                  </a:txBody>
                  <a:tcPr anchor="ctr"/>
                </a:tc>
              </a:tr>
              <a:tr h="27689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Taxes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66,584,470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46,379,816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69.7%</a:t>
                      </a:r>
                      <a:endParaRPr lang="en-US" sz="1100" dirty="0"/>
                    </a:p>
                  </a:txBody>
                  <a:tcPr/>
                </a:tc>
              </a:tr>
              <a:tr h="27689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License</a:t>
                      </a:r>
                      <a:r>
                        <a:rPr lang="en-US" sz="1100" baseline="0" dirty="0" smtClean="0"/>
                        <a:t> &amp; Permits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5,139,120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4,240,332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82.5%</a:t>
                      </a:r>
                      <a:endParaRPr lang="en-US" sz="1100" dirty="0"/>
                    </a:p>
                  </a:txBody>
                  <a:tcPr/>
                </a:tc>
              </a:tr>
              <a:tr h="28338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Intergovernmental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7,419,970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5,976,625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80.5%</a:t>
                      </a:r>
                      <a:endParaRPr lang="en-US" sz="1100" dirty="0"/>
                    </a:p>
                  </a:txBody>
                  <a:tcPr/>
                </a:tc>
              </a:tr>
              <a:tr h="2253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Charges for Services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4,627,290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4,025,061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87.0%</a:t>
                      </a:r>
                      <a:endParaRPr lang="en-US" sz="1100" dirty="0"/>
                    </a:p>
                  </a:txBody>
                  <a:tcPr/>
                </a:tc>
              </a:tr>
              <a:tr h="27689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Fines &amp; Forfeitures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1,565,970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1,223,526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78.1%</a:t>
                      </a:r>
                      <a:endParaRPr lang="en-US" sz="1100" dirty="0"/>
                    </a:p>
                  </a:txBody>
                  <a:tcPr/>
                </a:tc>
              </a:tr>
              <a:tr h="20754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Interest &amp; </a:t>
                      </a:r>
                      <a:r>
                        <a:rPr lang="en-US" sz="1100" dirty="0" err="1" smtClean="0"/>
                        <a:t>Misc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1,393,650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1,406,340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100.9%</a:t>
                      </a:r>
                      <a:endParaRPr lang="en-US" sz="1100" dirty="0"/>
                    </a:p>
                  </a:txBody>
                  <a:tcPr/>
                </a:tc>
              </a:tr>
              <a:tr h="238024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Total</a:t>
                      </a:r>
                      <a:r>
                        <a:rPr lang="en-US" sz="1100" b="1" baseline="0" dirty="0" smtClean="0"/>
                        <a:t> Revenues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86,730,470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63,251,699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72.9%</a:t>
                      </a:r>
                      <a:endParaRPr lang="en-US" sz="11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856267"/>
              </p:ext>
            </p:extLst>
          </p:nvPr>
        </p:nvGraphicFramePr>
        <p:xfrm>
          <a:off x="4419600" y="4191000"/>
          <a:ext cx="38862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14400"/>
                <a:gridCol w="914400"/>
                <a:gridCol w="685800"/>
              </a:tblGrid>
              <a:tr h="3048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2016 Budget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2016 </a:t>
                      </a:r>
                    </a:p>
                    <a:p>
                      <a:pPr algn="ctr"/>
                      <a:r>
                        <a:rPr lang="en-US" sz="1100" dirty="0" smtClean="0"/>
                        <a:t>thru Sept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 Rec’d</a:t>
                      </a:r>
                      <a:endParaRPr lang="en-US" sz="1100" dirty="0"/>
                    </a:p>
                  </a:txBody>
                  <a:tcPr anchor="ctr"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Property Tax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22,210,230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12,440,688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56.0%</a:t>
                      </a:r>
                      <a:endParaRPr lang="en-US" sz="11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Sales and</a:t>
                      </a:r>
                      <a:r>
                        <a:rPr lang="en-US" sz="1100" baseline="0" dirty="0" smtClean="0"/>
                        <a:t> Use Tax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18,633,990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14,507,647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77.9%</a:t>
                      </a:r>
                      <a:endParaRPr lang="en-US" sz="11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Utility Taxes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18,140,150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14,452,321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79.7%</a:t>
                      </a:r>
                      <a:endParaRPr lang="en-US" sz="1100" dirty="0"/>
                    </a:p>
                  </a:txBody>
                  <a:tcPr/>
                </a:tc>
              </a:tr>
              <a:tr h="2208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r>
                        <a:rPr lang="en-US" sz="1100" baseline="0" dirty="0" smtClean="0"/>
                        <a:t> &amp; O Tax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7,156,640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4,844,580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67.7%</a:t>
                      </a:r>
                      <a:endParaRPr lang="en-US" sz="1100" dirty="0"/>
                    </a:p>
                  </a:txBody>
                  <a:tcPr/>
                </a:tc>
              </a:tr>
              <a:tr h="2513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Other Taxes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443,460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134,580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30.3%</a:t>
                      </a:r>
                      <a:endParaRPr lang="en-US" sz="1100" dirty="0"/>
                    </a:p>
                  </a:txBody>
                  <a:tcPr/>
                </a:tc>
              </a:tr>
              <a:tr h="258973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Total</a:t>
                      </a:r>
                      <a:r>
                        <a:rPr lang="en-US" sz="1100" b="1" baseline="0" dirty="0" smtClean="0"/>
                        <a:t> Taxes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66,584,470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46,379,816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69.7%</a:t>
                      </a:r>
                      <a:endParaRPr lang="en-US" sz="11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397418"/>
              </p:ext>
            </p:extLst>
          </p:nvPr>
        </p:nvGraphicFramePr>
        <p:xfrm>
          <a:off x="457200" y="16764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B&amp;O Revenue Collections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1076325" y="8894763"/>
          <a:ext cx="10544175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076325" y="8894763"/>
          <a:ext cx="10544175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395588"/>
              </p:ext>
            </p:extLst>
          </p:nvPr>
        </p:nvGraphicFramePr>
        <p:xfrm>
          <a:off x="304800" y="1219200"/>
          <a:ext cx="7924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150560"/>
              </p:ext>
            </p:extLst>
          </p:nvPr>
        </p:nvGraphicFramePr>
        <p:xfrm>
          <a:off x="381000" y="3886200"/>
          <a:ext cx="78485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395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7620000" cy="1325562"/>
          </a:xfrm>
        </p:spPr>
        <p:txBody>
          <a:bodyPr/>
          <a:lstStyle/>
          <a:p>
            <a:r>
              <a:rPr lang="en-US" sz="3600" dirty="0" smtClean="0">
                <a:solidFill>
                  <a:srgbClr val="675E47"/>
                </a:solidFill>
              </a:rPr>
              <a:t>Special Revenue Funds</a:t>
            </a:r>
            <a:r>
              <a:rPr lang="en-US" sz="3600" dirty="0">
                <a:solidFill>
                  <a:srgbClr val="675E47"/>
                </a:solidFill>
              </a:rPr>
              <a:t/>
            </a:r>
            <a:br>
              <a:rPr lang="en-US" sz="3600" dirty="0">
                <a:solidFill>
                  <a:srgbClr val="675E47"/>
                </a:solidFill>
              </a:rPr>
            </a:br>
            <a:r>
              <a:rPr lang="en-US" sz="3600" dirty="0" smtClean="0">
                <a:solidFill>
                  <a:srgbClr val="675E47"/>
                </a:solidFill>
              </a:rPr>
              <a:t>2016 Revenue </a:t>
            </a:r>
            <a:r>
              <a:rPr lang="en-US" sz="3600" dirty="0">
                <a:solidFill>
                  <a:srgbClr val="675E47"/>
                </a:solidFill>
              </a:rPr>
              <a:t>Collections</a:t>
            </a:r>
            <a:br>
              <a:rPr lang="en-US" sz="3600" dirty="0">
                <a:solidFill>
                  <a:srgbClr val="675E47"/>
                </a:solidFill>
              </a:rPr>
            </a:br>
            <a:r>
              <a:rPr lang="en-US" sz="2000" dirty="0" smtClean="0">
                <a:solidFill>
                  <a:srgbClr val="675E47"/>
                </a:solidFill>
              </a:rPr>
              <a:t>(</a:t>
            </a:r>
            <a:r>
              <a:rPr lang="en-US" sz="2000" dirty="0">
                <a:solidFill>
                  <a:srgbClr val="675E47"/>
                </a:solidFill>
              </a:rPr>
              <a:t>does not include </a:t>
            </a:r>
            <a:r>
              <a:rPr lang="en-US" sz="2000" dirty="0" smtClean="0">
                <a:solidFill>
                  <a:srgbClr val="675E47"/>
                </a:solidFill>
              </a:rPr>
              <a:t>capital and transfers in </a:t>
            </a:r>
            <a:r>
              <a:rPr lang="en-US" sz="2000" dirty="0">
                <a:solidFill>
                  <a:srgbClr val="675E47"/>
                </a:solidFill>
              </a:rPr>
              <a:t>from other funds)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6301419"/>
              </p:ext>
            </p:extLst>
          </p:nvPr>
        </p:nvGraphicFramePr>
        <p:xfrm>
          <a:off x="457200" y="5334000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295400"/>
                <a:gridCol w="1143000"/>
                <a:gridCol w="11430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</a:rPr>
                        <a:t>Revised Budget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22,092,904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24,946,909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27,362,116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23,536,514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23,990,820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</a:rPr>
                        <a:t>Actual thru Q3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12,706,331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19,108,497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20,185,800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21,237,059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23,167,153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341409"/>
              </p:ext>
            </p:extLst>
          </p:nvPr>
        </p:nvGraphicFramePr>
        <p:xfrm>
          <a:off x="457200" y="1828800"/>
          <a:ext cx="7620000" cy="343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74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r>
              <a:rPr lang="en-US" sz="3600" dirty="0" smtClean="0"/>
              <a:t>Special Revenue Collections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by Fund</a:t>
            </a:r>
            <a:br>
              <a:rPr lang="en-US" sz="3600" dirty="0" smtClean="0"/>
            </a:br>
            <a:r>
              <a:rPr lang="en-US" sz="2000" dirty="0"/>
              <a:t>(does not include transfers in from other funds)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9884351"/>
              </p:ext>
            </p:extLst>
          </p:nvPr>
        </p:nvGraphicFramePr>
        <p:xfrm>
          <a:off x="4571999" y="1981200"/>
          <a:ext cx="3810001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/>
                <a:gridCol w="914400"/>
                <a:gridCol w="927847"/>
                <a:gridCol w="672353"/>
              </a:tblGrid>
              <a:tr h="1371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2016 Budget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2016 </a:t>
                      </a:r>
                    </a:p>
                    <a:p>
                      <a:pPr algn="ctr"/>
                      <a:r>
                        <a:rPr lang="en-US" sz="1200" dirty="0" smtClean="0"/>
                        <a:t>Actual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Rec’d</a:t>
                      </a:r>
                      <a:endParaRPr lang="en-US" sz="120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Street</a:t>
                      </a:r>
                      <a:r>
                        <a:rPr lang="en-US" sz="1200" baseline="0" dirty="0" smtClean="0"/>
                        <a:t> Operating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8,694,970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8,014,694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92.2%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LEOFF 1 Retirees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914,510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573,049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62.7%</a:t>
                      </a:r>
                      <a:endParaRPr lang="en-US" sz="1200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Lodging Tax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275,090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202,540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73.6%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Youth Teen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912,600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693,159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76.0%</a:t>
                      </a:r>
                      <a:endParaRPr 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Capital Resources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9,361,160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10,040,112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107.3%</a:t>
                      </a:r>
                      <a:endParaRPr 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Criminal Justice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3,832,490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3,363,056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87.8%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Showare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Oper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280,543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</a:t>
                      </a:r>
                      <a:r>
                        <a:rPr lang="en-US" sz="1200" b="1" baseline="0" dirty="0" smtClean="0"/>
                        <a:t> Revenues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23,990,820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23,167,153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96.6%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62000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*ShoWare revenue does not include the transfer in from the General Fund for admissions tax and operating contribution. </a:t>
            </a:r>
            <a:endParaRPr lang="en-US" sz="1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864700"/>
              </p:ext>
            </p:extLst>
          </p:nvPr>
        </p:nvGraphicFramePr>
        <p:xfrm>
          <a:off x="533400" y="1905000"/>
          <a:ext cx="396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737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7620000" cy="1325562"/>
          </a:xfrm>
        </p:spPr>
        <p:txBody>
          <a:bodyPr/>
          <a:lstStyle/>
          <a:p>
            <a:r>
              <a:rPr lang="en-US" sz="3600" dirty="0" smtClean="0">
                <a:solidFill>
                  <a:srgbClr val="675E47"/>
                </a:solidFill>
              </a:rPr>
              <a:t>Enterprise Funds</a:t>
            </a:r>
            <a:r>
              <a:rPr lang="en-US" sz="3600" dirty="0">
                <a:solidFill>
                  <a:srgbClr val="675E47"/>
                </a:solidFill>
              </a:rPr>
              <a:t/>
            </a:r>
            <a:br>
              <a:rPr lang="en-US" sz="3600" dirty="0">
                <a:solidFill>
                  <a:srgbClr val="675E47"/>
                </a:solidFill>
              </a:rPr>
            </a:br>
            <a:r>
              <a:rPr lang="en-US" sz="3600" dirty="0" smtClean="0">
                <a:solidFill>
                  <a:srgbClr val="675E47"/>
                </a:solidFill>
              </a:rPr>
              <a:t>2016 Revenue </a:t>
            </a:r>
            <a:r>
              <a:rPr lang="en-US" sz="3600" dirty="0">
                <a:solidFill>
                  <a:srgbClr val="675E47"/>
                </a:solidFill>
              </a:rPr>
              <a:t>Collections</a:t>
            </a:r>
            <a:br>
              <a:rPr lang="en-US" sz="3600" dirty="0">
                <a:solidFill>
                  <a:srgbClr val="675E47"/>
                </a:solidFill>
              </a:rPr>
            </a:br>
            <a:r>
              <a:rPr lang="en-US" sz="2000" dirty="0" smtClean="0">
                <a:solidFill>
                  <a:srgbClr val="675E47"/>
                </a:solidFill>
              </a:rPr>
              <a:t>(</a:t>
            </a:r>
            <a:r>
              <a:rPr lang="en-US" sz="2000" dirty="0">
                <a:solidFill>
                  <a:srgbClr val="675E47"/>
                </a:solidFill>
              </a:rPr>
              <a:t>does not include </a:t>
            </a:r>
            <a:r>
              <a:rPr lang="en-US" sz="2000" dirty="0" smtClean="0">
                <a:solidFill>
                  <a:srgbClr val="675E47"/>
                </a:solidFill>
              </a:rPr>
              <a:t>capital and transfers in </a:t>
            </a:r>
            <a:r>
              <a:rPr lang="en-US" sz="2000" dirty="0">
                <a:solidFill>
                  <a:srgbClr val="675E47"/>
                </a:solidFill>
              </a:rPr>
              <a:t>from other funds)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3929504"/>
              </p:ext>
            </p:extLst>
          </p:nvPr>
        </p:nvGraphicFramePr>
        <p:xfrm>
          <a:off x="457200" y="5334000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295400"/>
                <a:gridCol w="1143000"/>
                <a:gridCol w="11430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</a:rPr>
                        <a:t>Revised Budget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58,522,761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63,872,774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69,141,495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66,529,751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68,080,260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</a:rPr>
                        <a:t>Actual thru</a:t>
                      </a:r>
                      <a:r>
                        <a:rPr lang="en-US" sz="1600" b="1" baseline="0" dirty="0" smtClean="0">
                          <a:latin typeface="+mn-lt"/>
                        </a:rPr>
                        <a:t> Q3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46,063,697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49,050,252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55,824,167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54,470,339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55,461,078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170530"/>
              </p:ext>
            </p:extLst>
          </p:nvPr>
        </p:nvGraphicFramePr>
        <p:xfrm>
          <a:off x="304800" y="1600200"/>
          <a:ext cx="7848600" cy="3740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77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66800"/>
            <a:ext cx="7772400" cy="136207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Special Recognition to: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819400"/>
            <a:ext cx="7772400" cy="1509712"/>
          </a:xfrm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Kathleen Etheredge, Senior Financial Analyst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Michelle Ferguson, Senior Financial Analyst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Barbara Lopez, Deputy Finance Director</a:t>
            </a:r>
          </a:p>
          <a:p>
            <a:pPr>
              <a:spcBef>
                <a:spcPts val="1200"/>
              </a:spcBef>
            </a:pP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</p:spTree>
    <p:extLst>
      <p:ext uri="{BB962C8B-B14F-4D97-AF65-F5344CB8AC3E}">
        <p14:creationId xmlns:p14="http://schemas.microsoft.com/office/powerpoint/2010/main" val="33585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r>
              <a:rPr lang="en-US" sz="3600" dirty="0" smtClean="0"/>
              <a:t>Enterprise Fund Collections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by Fund</a:t>
            </a:r>
            <a:br>
              <a:rPr lang="en-US" sz="3600" dirty="0" smtClean="0"/>
            </a:br>
            <a:r>
              <a:rPr lang="en-US" sz="2000" dirty="0"/>
              <a:t>(does not include transfers in from other funds)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0258752"/>
              </p:ext>
            </p:extLst>
          </p:nvPr>
        </p:nvGraphicFramePr>
        <p:xfrm>
          <a:off x="4572000" y="2514600"/>
          <a:ext cx="38100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838"/>
                <a:gridCol w="906652"/>
                <a:gridCol w="909158"/>
                <a:gridCol w="672353"/>
              </a:tblGrid>
              <a:tr h="1371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2016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Budget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2016 </a:t>
                      </a:r>
                    </a:p>
                    <a:p>
                      <a:pPr algn="ctr"/>
                      <a:r>
                        <a:rPr lang="en-US" sz="1200" dirty="0" smtClean="0"/>
                        <a:t>Actual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Rec’d</a:t>
                      </a:r>
                      <a:endParaRPr lang="en-US" sz="120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18,672,330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16,239,638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87.0%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Sewer/Drainage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45,818,940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36,548,780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79.8%</a:t>
                      </a:r>
                      <a:endParaRPr lang="en-US" sz="12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Solid Waste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814,540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543,809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66.8%</a:t>
                      </a:r>
                      <a:endParaRPr lang="en-US" sz="12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2,774,450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2,128,850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76.7%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</a:t>
                      </a:r>
                      <a:r>
                        <a:rPr lang="en-US" sz="1200" b="1" baseline="0" dirty="0" smtClean="0"/>
                        <a:t> Revenues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68,080,260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55,461,078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81.5%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Council Workshop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428626"/>
              </p:ext>
            </p:extLst>
          </p:nvPr>
        </p:nvGraphicFramePr>
        <p:xfrm>
          <a:off x="533400" y="1905000"/>
          <a:ext cx="3962400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General Fund </a:t>
            </a:r>
            <a:br>
              <a:rPr lang="en-US" sz="3600" dirty="0" smtClean="0"/>
            </a:br>
            <a:r>
              <a:rPr lang="en-US" sz="3600" dirty="0" smtClean="0"/>
              <a:t>Spending Compared to Budget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152400" y="3962400"/>
            <a:ext cx="8153400" cy="26670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1600" b="1" dirty="0" smtClean="0"/>
              <a:t>2016 Budget versus Actual</a:t>
            </a:r>
          </a:p>
          <a:p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54441"/>
              </p:ext>
            </p:extLst>
          </p:nvPr>
        </p:nvGraphicFramePr>
        <p:xfrm>
          <a:off x="533400" y="4267200"/>
          <a:ext cx="75438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/>
                <a:gridCol w="942975"/>
                <a:gridCol w="942975"/>
                <a:gridCol w="942975"/>
                <a:gridCol w="942975"/>
                <a:gridCol w="942975"/>
                <a:gridCol w="942975"/>
                <a:gridCol w="942975"/>
              </a:tblGrid>
              <a:tr h="3302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Council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Admin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Court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Law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Finance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</a:t>
                      </a:r>
                      <a:endParaRPr lang="en-US" sz="1400" dirty="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Budget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351,780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2,415,270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3,042,040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2,133,970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1,464,870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2,644,570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480,010</a:t>
                      </a:r>
                      <a:endParaRPr lang="en-US" sz="1400" dirty="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Actual 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255,017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1,632,652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2,286,413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1,174,866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1,098,647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2,035,358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376,998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50042"/>
              </p:ext>
            </p:extLst>
          </p:nvPr>
        </p:nvGraphicFramePr>
        <p:xfrm>
          <a:off x="533400" y="5486400"/>
          <a:ext cx="7543802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686"/>
                <a:gridCol w="1077686"/>
                <a:gridCol w="1077686"/>
                <a:gridCol w="1077686"/>
                <a:gridCol w="1077686"/>
                <a:gridCol w="1077686"/>
                <a:gridCol w="1077686"/>
              </a:tblGrid>
              <a:tr h="3302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Police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Fire </a:t>
                      </a:r>
                      <a:r>
                        <a:rPr lang="en-US" sz="1400" dirty="0" err="1" smtClean="0"/>
                        <a:t>Svcs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PW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Parks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</a:t>
                      </a:r>
                      <a:r>
                        <a:rPr lang="en-US" sz="1400" dirty="0" err="1" smtClean="0"/>
                        <a:t>Dept</a:t>
                      </a:r>
                      <a:endParaRPr lang="en-US" sz="1400" dirty="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Budget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34,941,870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3,537,380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6,026,570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1,436,120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16,888,500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13,792,810</a:t>
                      </a:r>
                      <a:endParaRPr lang="en-US" sz="1400" dirty="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Actual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25,349,364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2,668,466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3,999,352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1,096,742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11,970,702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2,482,477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917437"/>
              </p:ext>
            </p:extLst>
          </p:nvPr>
        </p:nvGraphicFramePr>
        <p:xfrm>
          <a:off x="152401" y="1447800"/>
          <a:ext cx="8153399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92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General Fund </a:t>
            </a:r>
            <a:br>
              <a:rPr lang="en-US" sz="3600" dirty="0" smtClean="0"/>
            </a:br>
            <a:r>
              <a:rPr lang="en-US" sz="3600" dirty="0" smtClean="0"/>
              <a:t>Spending by Classification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7108046"/>
              </p:ext>
            </p:extLst>
          </p:nvPr>
        </p:nvGraphicFramePr>
        <p:xfrm>
          <a:off x="4572000" y="2087880"/>
          <a:ext cx="3810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90600"/>
                <a:gridCol w="940777"/>
                <a:gridCol w="65942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2016 Budget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2016 Actual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Spent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Salaries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33,916,200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25,262,556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74.5%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Benefits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13,658,930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9,831,706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72.0%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Supplies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2,930,950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1,812,627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61.8%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Services &amp; </a:t>
                      </a:r>
                      <a:r>
                        <a:rPr lang="en-US" sz="1200" dirty="0" err="1" smtClean="0"/>
                        <a:t>Alloc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24,636,190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17,042,754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69.2%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Transfers Out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14,013,490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2,477,410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17.7%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 Spending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89,155,760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56,427,053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63.3%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803355"/>
              </p:ext>
            </p:extLst>
          </p:nvPr>
        </p:nvGraphicFramePr>
        <p:xfrm>
          <a:off x="381000" y="1600200"/>
          <a:ext cx="4076699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10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sz="3600" dirty="0" smtClean="0"/>
              <a:t>All Other Funds </a:t>
            </a:r>
            <a:br>
              <a:rPr lang="en-US" sz="3600" dirty="0" smtClean="0"/>
            </a:br>
            <a:r>
              <a:rPr lang="en-US" sz="3600" dirty="0" smtClean="0"/>
              <a:t>Spending Compared to Budget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9812522"/>
              </p:ext>
            </p:extLst>
          </p:nvPr>
        </p:nvGraphicFramePr>
        <p:xfrm>
          <a:off x="228600" y="4038600"/>
          <a:ext cx="80010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/>
                <a:gridCol w="1000125"/>
                <a:gridCol w="1000125"/>
                <a:gridCol w="1000125"/>
                <a:gridCol w="1000125"/>
                <a:gridCol w="1000125"/>
                <a:gridCol w="1000125"/>
                <a:gridCol w="1000125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Street Operating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LEOFF 1 Retirees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Lodging Tax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Youth</a:t>
                      </a:r>
                      <a:r>
                        <a:rPr lang="en-US" sz="1400" baseline="0" dirty="0" smtClean="0"/>
                        <a:t> Teen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Capital Resources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Criminal</a:t>
                      </a:r>
                      <a:r>
                        <a:rPr lang="en-US" sz="1400" baseline="0" dirty="0" smtClean="0"/>
                        <a:t> Justice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ShoWare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Budget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14,606,290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1,125,890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274,500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942,000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14,807,300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4,124,915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835,930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Actual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6,539,726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722,081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181,802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 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2,996,125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2,137,143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645,203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762319"/>
              </p:ext>
            </p:extLst>
          </p:nvPr>
        </p:nvGraphicFramePr>
        <p:xfrm>
          <a:off x="228600" y="5410200"/>
          <a:ext cx="80010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90600"/>
                <a:gridCol w="990600"/>
                <a:gridCol w="838200"/>
                <a:gridCol w="838200"/>
                <a:gridCol w="838200"/>
                <a:gridCol w="914400"/>
                <a:gridCol w="838200"/>
                <a:gridCol w="91440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Water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Sewer</a:t>
                      </a:r>
                      <a:r>
                        <a:rPr lang="en-US" sz="1400" baseline="0" dirty="0" smtClean="0"/>
                        <a:t> Drainage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Solid Waste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Golf Complex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Fleet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Central </a:t>
                      </a:r>
                      <a:r>
                        <a:rPr lang="en-US" sz="1400" dirty="0" err="1" smtClean="0"/>
                        <a:t>Svcs</a:t>
                      </a:r>
                      <a:r>
                        <a:rPr lang="en-US" sz="1400" baseline="0" dirty="0" smtClean="0"/>
                        <a:t> &amp; 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Facilities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Insurance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Budget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22,797,590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49,682,180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/>
                        <a:t>512,995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3,143,490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5,892,350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7,882,850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5,402,190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16,011,990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Actual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13,977,137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31,332,056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322,130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2,420,275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2,674,030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4,455,164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3,180,801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11,980,093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308596"/>
              </p:ext>
            </p:extLst>
          </p:nvPr>
        </p:nvGraphicFramePr>
        <p:xfrm>
          <a:off x="31173" y="1219200"/>
          <a:ext cx="83057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11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6934200" cy="2593975"/>
          </a:xfrm>
        </p:spPr>
        <p:txBody>
          <a:bodyPr anchor="ctr"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96200" cy="1371600"/>
          </a:xfrm>
          <a:solidFill>
            <a:schemeClr val="tx2">
              <a:lumMod val="75000"/>
            </a:schemeClr>
          </a:solidFill>
        </p:spPr>
        <p:txBody>
          <a:bodyPr anchor="t"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Spotlight: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financial policies &amp; fund balance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</p:spTree>
    <p:extLst>
      <p:ext uri="{BB962C8B-B14F-4D97-AF65-F5344CB8AC3E}">
        <p14:creationId xmlns:p14="http://schemas.microsoft.com/office/powerpoint/2010/main" val="330499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GFOA Best Practice: Adopt Financial Policies</a:t>
            </a:r>
            <a:br>
              <a:rPr lang="en-US" sz="3200" dirty="0" smtClean="0"/>
            </a:br>
            <a:r>
              <a:rPr lang="en-US" sz="2000" dirty="0" smtClean="0"/>
              <a:t>(Government Finance Officers Association)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924800" cy="4800600"/>
          </a:xfrm>
        </p:spPr>
        <p:txBody>
          <a:bodyPr/>
          <a:lstStyle/>
          <a:p>
            <a:r>
              <a:rPr lang="en-US" dirty="0" smtClean="0"/>
              <a:t>Key to a strategic, long-term approach to financial management</a:t>
            </a:r>
          </a:p>
          <a:p>
            <a:r>
              <a:rPr lang="en-US" dirty="0" smtClean="0"/>
              <a:t>Recommends formally adopted financial policies</a:t>
            </a:r>
          </a:p>
          <a:p>
            <a:r>
              <a:rPr lang="en-US" dirty="0" smtClean="0"/>
              <a:t>Basic categories include, but are not limited to:</a:t>
            </a:r>
          </a:p>
          <a:p>
            <a:pPr lvl="1"/>
            <a:r>
              <a:rPr lang="en-US" b="1" dirty="0" smtClean="0"/>
              <a:t>General Fund Reserves</a:t>
            </a:r>
            <a:r>
              <a:rPr lang="en-US" dirty="0" smtClean="0"/>
              <a:t>:  amount to be held and conditions for use</a:t>
            </a:r>
          </a:p>
          <a:p>
            <a:pPr lvl="1"/>
            <a:r>
              <a:rPr lang="en-US" b="1" dirty="0" smtClean="0"/>
              <a:t>Reserves in Other Funds</a:t>
            </a:r>
            <a:r>
              <a:rPr lang="en-US" dirty="0" smtClean="0"/>
              <a:t>:  amount to be held and conditions for use</a:t>
            </a:r>
          </a:p>
          <a:p>
            <a:pPr lvl="1"/>
            <a:r>
              <a:rPr lang="en-US" b="1" dirty="0" smtClean="0"/>
              <a:t>Long-term Financial Planning</a:t>
            </a:r>
            <a:r>
              <a:rPr lang="en-US" dirty="0" smtClean="0"/>
              <a:t>:  commits city to long-term approach to financial health</a:t>
            </a:r>
          </a:p>
          <a:p>
            <a:pPr lvl="1"/>
            <a:r>
              <a:rPr lang="en-US" b="1" dirty="0" smtClean="0"/>
              <a:t>Structurally Balanced Budget</a:t>
            </a:r>
            <a:r>
              <a:rPr lang="en-US" dirty="0" smtClean="0"/>
              <a:t>:  distinguish between satisfying the statutory definition and achieving a true structurally balance budget</a:t>
            </a:r>
          </a:p>
          <a:p>
            <a:pPr lvl="1"/>
            <a:r>
              <a:rPr lang="en-US" b="1" dirty="0" smtClean="0"/>
              <a:t>Other areas </a:t>
            </a:r>
            <a:r>
              <a:rPr lang="en-US" dirty="0" smtClean="0"/>
              <a:t>include debt, investments, </a:t>
            </a:r>
            <a:r>
              <a:rPr lang="en-US" dirty="0" smtClean="0"/>
              <a:t>accounting </a:t>
            </a:r>
            <a:r>
              <a:rPr lang="en-US" dirty="0" smtClean="0"/>
              <a:t>and financial reporting, capital, and operating budget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924800" cy="1143000"/>
          </a:xfrm>
        </p:spPr>
        <p:txBody>
          <a:bodyPr/>
          <a:lstStyle/>
          <a:p>
            <a:r>
              <a:rPr lang="en-US" sz="3200" dirty="0"/>
              <a:t>GFOA Best Practice: </a:t>
            </a:r>
            <a:r>
              <a:rPr lang="en-US" sz="3200" dirty="0" smtClean="0"/>
              <a:t>Appropriate Level of Unrestricted Fund Balance in the General Fund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/>
          <a:lstStyle/>
          <a:p>
            <a:r>
              <a:rPr lang="en-US" dirty="0" smtClean="0"/>
              <a:t>Policy is essential to mitigate current and future risks</a:t>
            </a:r>
          </a:p>
          <a:p>
            <a:r>
              <a:rPr lang="en-US" dirty="0" smtClean="0"/>
              <a:t>Appropriate Level:</a:t>
            </a:r>
          </a:p>
          <a:p>
            <a:pPr lvl="1"/>
            <a:r>
              <a:rPr lang="en-US" dirty="0" smtClean="0"/>
              <a:t>GFOA recommends no less than two months of regular GF expenditures</a:t>
            </a:r>
          </a:p>
          <a:p>
            <a:pPr lvl="1"/>
            <a:r>
              <a:rPr lang="en-US" dirty="0" smtClean="0"/>
              <a:t>A government’s situation may require a significantly higher level than recommended minimum</a:t>
            </a:r>
          </a:p>
          <a:p>
            <a:pPr lvl="1"/>
            <a:r>
              <a:rPr lang="en-US" dirty="0" smtClean="0"/>
              <a:t>Level should be determined within the context of long-term forecasting</a:t>
            </a:r>
          </a:p>
          <a:p>
            <a:r>
              <a:rPr lang="en-US" dirty="0" smtClean="0"/>
              <a:t>Use and Replenishment:</a:t>
            </a:r>
          </a:p>
          <a:p>
            <a:pPr lvl="1"/>
            <a:r>
              <a:rPr lang="en-US" dirty="0" smtClean="0"/>
              <a:t>Define conditions warranting use of fund balance and plan to replenish</a:t>
            </a:r>
          </a:p>
          <a:p>
            <a:pPr lvl="1"/>
            <a:r>
              <a:rPr lang="en-US" dirty="0" smtClean="0"/>
              <a:t>Should seek to replenish within one to three years of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sz="3600" dirty="0" smtClean="0"/>
              <a:t>Fund Balance:  General Fund</a:t>
            </a:r>
            <a:endParaRPr lang="en-US" sz="32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81000" y="3429000"/>
            <a:ext cx="7924800" cy="32766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General Fund Reserves – current policy:  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/>
              <a:t>10% of GF budgeted expenditures, or an amount that will maintain sufficient cash flow, whichever is greater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/>
              <a:t>If below 10%, take steps to rebuild within the next fiscal year</a:t>
            </a:r>
          </a:p>
          <a:p>
            <a:r>
              <a:rPr lang="en-US" sz="2400" dirty="0"/>
              <a:t>Contingency for Unanticipated Costs – current policy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Maximum of $1.5 million</a:t>
            </a:r>
          </a:p>
          <a:p>
            <a:pPr lvl="1"/>
            <a:r>
              <a:rPr lang="en-US" sz="2000" dirty="0" smtClean="0"/>
              <a:t>If any portion is used, restore balance within three </a:t>
            </a:r>
            <a:r>
              <a:rPr lang="en-US" sz="2000" dirty="0" smtClean="0"/>
              <a:t>years</a:t>
            </a:r>
          </a:p>
          <a:p>
            <a:r>
              <a:rPr lang="en-US" sz="2400" dirty="0" smtClean="0"/>
              <a:t>Strategic Opportunities – current policy:</a:t>
            </a:r>
          </a:p>
          <a:p>
            <a:pPr lvl="1"/>
            <a:r>
              <a:rPr lang="en-US" sz="2000" dirty="0" smtClean="0"/>
              <a:t>Any amount in excess of the 10% General Fund reserves</a:t>
            </a:r>
          </a:p>
          <a:p>
            <a:pPr lvl="1"/>
            <a:r>
              <a:rPr lang="en-US" sz="2000" dirty="0" smtClean="0"/>
              <a:t>Permanent reserve fund, except may be used for investment opportunities</a:t>
            </a:r>
          </a:p>
          <a:p>
            <a:pPr lvl="1"/>
            <a:r>
              <a:rPr lang="en-US" sz="2000" dirty="0" smtClean="0"/>
              <a:t>If used in economic downturn, must be repaid within three years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71791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4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sz="3600" dirty="0"/>
              <a:t>Fund Balance:  </a:t>
            </a:r>
            <a:r>
              <a:rPr lang="en-US" sz="3600" dirty="0" smtClean="0"/>
              <a:t>Other Funds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7696200" cy="83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 fund balance policies that serve a similar purpose to General Fund reserve policies 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1" y="1676400"/>
            <a:ext cx="7236939" cy="491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0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96962"/>
          </a:xfrm>
        </p:spPr>
        <p:txBody>
          <a:bodyPr/>
          <a:lstStyle/>
          <a:p>
            <a:r>
              <a:rPr lang="en-US" sz="3200" dirty="0"/>
              <a:t>GFOA Best Practice: Appropriate </a:t>
            </a:r>
            <a:r>
              <a:rPr lang="en-US" sz="3200" dirty="0" smtClean="0"/>
              <a:t>Levels of Working Capital in Enterprise Funds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7620000" cy="12070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GFOA recommends working capital of at least 45 days of expenditures, but may be significantly higher depending on specific characteristics of the fund.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695747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6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96200" cy="1371600"/>
          </a:xfrm>
          <a:solidFill>
            <a:schemeClr val="tx2">
              <a:lumMod val="75000"/>
            </a:schemeClr>
          </a:solidFill>
        </p:spPr>
        <p:txBody>
          <a:bodyPr anchor="t"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CASH AND INVESTMENTS: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Council Workshop</a:t>
            </a:r>
          </a:p>
        </p:txBody>
      </p:sp>
    </p:spTree>
    <p:extLst>
      <p:ext uri="{BB962C8B-B14F-4D97-AF65-F5344CB8AC3E}">
        <p14:creationId xmlns:p14="http://schemas.microsoft.com/office/powerpoint/2010/main" val="330499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8599</TotalTime>
  <Words>986</Words>
  <Application>Microsoft Office PowerPoint</Application>
  <PresentationFormat>On-screen Show (4:3)</PresentationFormat>
  <Paragraphs>419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City of Kent, WA 2016 Financial Status Report for the quarter ended Sept 30th</vt:lpstr>
      <vt:lpstr>Special Recognition to:</vt:lpstr>
      <vt:lpstr>Spotlight: financial policies &amp; fund balance</vt:lpstr>
      <vt:lpstr>GFOA Best Practice: Adopt Financial Policies (Government Finance Officers Association)</vt:lpstr>
      <vt:lpstr>GFOA Best Practice: Appropriate Level of Unrestricted Fund Balance in the General Fund</vt:lpstr>
      <vt:lpstr>Fund Balance:  General Fund</vt:lpstr>
      <vt:lpstr>Fund Balance:  Other Funds</vt:lpstr>
      <vt:lpstr>GFOA Best Practice: Appropriate Levels of Working Capital in Enterprise Funds</vt:lpstr>
      <vt:lpstr>CASH AND INVESTMENTS:</vt:lpstr>
      <vt:lpstr>Cash and Investments by Month (City-wide)</vt:lpstr>
      <vt:lpstr>Cash and Investments by Type (City-wide)</vt:lpstr>
      <vt:lpstr>General Fund Cash Flow </vt:lpstr>
      <vt:lpstr>2016 Budgetary Status and Comparisons to Previous Years:</vt:lpstr>
      <vt:lpstr>General Fund 2016 Revenue Collections (does not include transfers in from other funds)</vt:lpstr>
      <vt:lpstr>General Fund Revenues by Classification (does not include transfers in from other funds)</vt:lpstr>
      <vt:lpstr>B&amp;O Revenue Collections</vt:lpstr>
      <vt:lpstr>Special Revenue Funds 2016 Revenue Collections (does not include capital and transfers in from other funds)</vt:lpstr>
      <vt:lpstr>Special Revenue Collections by Fund (does not include transfers in from other funds)</vt:lpstr>
      <vt:lpstr>Enterprise Funds 2016 Revenue Collections (does not include capital and transfers in from other funds)</vt:lpstr>
      <vt:lpstr>Enterprise Fund Collections by Fund (does not include transfers in from other funds)</vt:lpstr>
      <vt:lpstr>General Fund  Spending Compared to Budget</vt:lpstr>
      <vt:lpstr>General Fund  Spending by Classification</vt:lpstr>
      <vt:lpstr>All Other Funds  Spending Compared to Budget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Kent, WA Q2 2015 Financial Status Report</dc:title>
  <dc:creator>Lopez, Barbara</dc:creator>
  <cp:lastModifiedBy>Lopez, Barbara</cp:lastModifiedBy>
  <cp:revision>338</cp:revision>
  <cp:lastPrinted>2016-11-15T20:24:23Z</cp:lastPrinted>
  <dcterms:created xsi:type="dcterms:W3CDTF">2015-08-22T22:07:18Z</dcterms:created>
  <dcterms:modified xsi:type="dcterms:W3CDTF">2016-11-15T21:25:59Z</dcterms:modified>
</cp:coreProperties>
</file>