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sldIdLst>
    <p:sldId id="256" r:id="rId2"/>
    <p:sldId id="260" r:id="rId3"/>
    <p:sldId id="257" r:id="rId4"/>
    <p:sldId id="258" r:id="rId5"/>
    <p:sldId id="259" r:id="rId6"/>
    <p:sldId id="263" r:id="rId7"/>
    <p:sldId id="276" r:id="rId8"/>
    <p:sldId id="277" r:id="rId9"/>
    <p:sldId id="278" r:id="rId10"/>
    <p:sldId id="265" r:id="rId11"/>
    <p:sldId id="267" r:id="rId12"/>
    <p:sldId id="269" r:id="rId13"/>
    <p:sldId id="270" r:id="rId14"/>
    <p:sldId id="275" r:id="rId15"/>
    <p:sldId id="261" r:id="rId16"/>
    <p:sldId id="262" r:id="rId17"/>
  </p:sldIdLst>
  <p:sldSz cx="12192000" cy="6858000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1B1B1B"/>
    <a:srgbClr val="323232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81277" autoAdjust="0"/>
  </p:normalViewPr>
  <p:slideViewPr>
    <p:cSldViewPr snapToGrid="0">
      <p:cViewPr varScale="1">
        <p:scale>
          <a:sx n="89" d="100"/>
          <a:sy n="89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10573087812846E-2"/>
          <c:y val="9.7062554680664936E-2"/>
          <c:w val="0.90460407508116603"/>
          <c:h val="0.754193350831146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Affordable Housing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75000"/>
                    <a:satMod val="120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" dist="50800" dir="5400000" sx="96000" rotWithShape="0">
                <a:srgbClr val="000000">
                  <a:alpha val="3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20400000"/>
              </a:lightRig>
            </a:scene3d>
            <a:sp3d contourW="15875">
              <a:bevelT w="101600" h="25400" prst="softRound"/>
              <a:contourClr>
                <a:scrgbClr r="0" g="0" b="0">
                  <a:shade val="3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-1.5623047119110254E-3"/>
                  <c:y val="-8.939195100611405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95-41DF-92FF-C013C1118C91}"/>
                </c:ext>
              </c:extLst>
            </c:dLbl>
            <c:dLbl>
              <c:idx val="1"/>
              <c:layout>
                <c:manualLayout>
                  <c:x val="0"/>
                  <c:y val="3.18044619422582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95-41DF-92FF-C013C1118C91}"/>
                </c:ext>
              </c:extLst>
            </c:dLbl>
            <c:dLbl>
              <c:idx val="2"/>
              <c:layout>
                <c:manualLayout>
                  <c:x val="1.5623047119110111E-3"/>
                  <c:y val="2.8149606299212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95-41DF-92FF-C013C1118C91}"/>
                </c:ext>
              </c:extLst>
            </c:dLbl>
            <c:dLbl>
              <c:idx val="3"/>
              <c:layout>
                <c:manualLayout>
                  <c:x val="0"/>
                  <c:y val="3.1848206474189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95-41DF-92FF-C013C1118C91}"/>
                </c:ext>
              </c:extLst>
            </c:dLbl>
            <c:dLbl>
              <c:idx val="4"/>
              <c:layout>
                <c:manualLayout>
                  <c:x val="0"/>
                  <c:y val="2.8149606299212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895-41DF-92FF-C013C1118C91}"/>
                </c:ext>
              </c:extLst>
            </c:dLbl>
            <c:dLbl>
              <c:idx val="5"/>
              <c:layout>
                <c:manualLayout>
                  <c:x val="1.5623047119108966E-3"/>
                  <c:y val="2.8149606299212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B4-4696-8466-1E2E2E4D9E0B}"/>
                </c:ext>
              </c:extLst>
            </c:dLbl>
            <c:numFmt formatCode="_(&quot;$&quot;* #,##0.00_);_(&quot;$&quot;* \(#,##0.00\);_(&quot;$&quot;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2020 Actual</c:v>
                </c:pt>
                <c:pt idx="1">
                  <c:v>2021 Actual</c:v>
                </c:pt>
                <c:pt idx="2">
                  <c:v>2022 Budget</c:v>
                </c:pt>
                <c:pt idx="3">
                  <c:v>2022 Est Actual</c:v>
                </c:pt>
                <c:pt idx="4">
                  <c:v>2023 Budget</c:v>
                </c:pt>
                <c:pt idx="5">
                  <c:v>2024 Budget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163728.42000000001</c:v>
                </c:pt>
                <c:pt idx="1">
                  <c:v>214552.77</c:v>
                </c:pt>
                <c:pt idx="2">
                  <c:v>216000</c:v>
                </c:pt>
                <c:pt idx="3">
                  <c:v>214500</c:v>
                </c:pt>
                <c:pt idx="4">
                  <c:v>216000</c:v>
                </c:pt>
                <c:pt idx="5">
                  <c:v>216000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5-41DF-92FF-C013C1118C9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Housing Sales Tax</c:v>
                </c:pt>
              </c:strCache>
            </c:strRef>
          </c:tx>
          <c:spPr>
            <a:gradFill rotWithShape="1">
              <a:gsLst>
                <a:gs pos="0">
                  <a:schemeClr val="accent2"/>
                </a:gs>
                <a:gs pos="100000">
                  <a:schemeClr val="accent2">
                    <a:shade val="75000"/>
                    <a:satMod val="120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" dist="50800" dir="5400000" sx="96000" rotWithShape="0">
                <a:srgbClr val="000000">
                  <a:alpha val="3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20400000"/>
              </a:lightRig>
            </a:scene3d>
            <a:sp3d contourW="15875">
              <a:bevelT w="101600" h="25400" prst="softRound"/>
              <a:contourClr>
                <a:scrgbClr r="0" g="0" b="0">
                  <a:shade val="3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1.5623047119109825E-3"/>
                  <c:y val="-3.73013998250218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95-41DF-92FF-C013C1118C91}"/>
                </c:ext>
              </c:extLst>
            </c:dLbl>
            <c:dLbl>
              <c:idx val="1"/>
              <c:layout>
                <c:manualLayout>
                  <c:x val="-1.5623047119110111E-3"/>
                  <c:y val="-0.26512904636920387"/>
                </c:manualLayout>
              </c:layout>
              <c:numFmt formatCode="_(&quot;$&quot;* #,##0.00_);_(&quot;$&quot;* \(#,##0.00\);_(&quot;$&quot;* &quot;-&quot;??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895-41DF-92FF-C013C1118C91}"/>
                </c:ext>
              </c:extLst>
            </c:dLbl>
            <c:dLbl>
              <c:idx val="2"/>
              <c:layout>
                <c:manualLayout>
                  <c:x val="-3.1246094238220222E-3"/>
                  <c:y val="-0.25556714785651796"/>
                </c:manualLayout>
              </c:layout>
              <c:numFmt formatCode="_(&quot;$&quot;* #,##0.00_);_(&quot;$&quot;* \(#,##0.00\);_(&quot;$&quot;* &quot;-&quot;??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895-41DF-92FF-C013C1118C91}"/>
                </c:ext>
              </c:extLst>
            </c:dLbl>
            <c:dLbl>
              <c:idx val="3"/>
              <c:layout>
                <c:manualLayout>
                  <c:x val="-4.6869141357330337E-3"/>
                  <c:y val="-0.28142760279965007"/>
                </c:manualLayout>
              </c:layout>
              <c:numFmt formatCode="_(&quot;$&quot;* #,##0.00_);_(&quot;$&quot;* \(#,##0.00\);_(&quot;$&quot;* &quot;-&quot;??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895-41DF-92FF-C013C1118C91}"/>
                </c:ext>
              </c:extLst>
            </c:dLbl>
            <c:dLbl>
              <c:idx val="4"/>
              <c:layout>
                <c:manualLayout>
                  <c:x val="-6.2492188476440443E-3"/>
                  <c:y val="-0.28766819772528435"/>
                </c:manualLayout>
              </c:layout>
              <c:numFmt formatCode="_(&quot;$&quot;* #,##0.00_);_(&quot;$&quot;* \(#,##0.00\);_(&quot;$&quot;* &quot;-&quot;??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895-41DF-92FF-C013C1118C91}"/>
                </c:ext>
              </c:extLst>
            </c:dLbl>
            <c:dLbl>
              <c:idx val="5"/>
              <c:layout>
                <c:manualLayout>
                  <c:x val="-3.1246094238220222E-3"/>
                  <c:y val="-0.29207349081364831"/>
                </c:manualLayout>
              </c:layout>
              <c:numFmt formatCode="_(&quot;$&quot;* #,##0.00_);_(&quot;$&quot;* \(#,##0.00\);_(&quot;$&quot;* &quot;-&quot;??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895-41DF-92FF-C013C1118C91}"/>
                </c:ext>
              </c:extLst>
            </c:dLbl>
            <c:numFmt formatCode="_(&quot;$&quot;* #,##0.00_);_(&quot;$&quot;* \(#,##0.00\);_(&quot;$&quot;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2020 Actual</c:v>
                </c:pt>
                <c:pt idx="1">
                  <c:v>2021 Actual</c:v>
                </c:pt>
                <c:pt idx="2">
                  <c:v>2022 Budget</c:v>
                </c:pt>
                <c:pt idx="3">
                  <c:v>2022 Est Actual</c:v>
                </c:pt>
                <c:pt idx="4">
                  <c:v>2023 Budget</c:v>
                </c:pt>
                <c:pt idx="5">
                  <c:v>2024 Budget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1526.41</c:v>
                </c:pt>
                <c:pt idx="1">
                  <c:v>3582103.76</c:v>
                </c:pt>
                <c:pt idx="2">
                  <c:v>3468000</c:v>
                </c:pt>
                <c:pt idx="3">
                  <c:v>3776600</c:v>
                </c:pt>
                <c:pt idx="4">
                  <c:v>3884220</c:v>
                </c:pt>
                <c:pt idx="5">
                  <c:v>3903640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5-41DF-92FF-C013C1118C9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6104623"/>
        <c:axId val="316100879"/>
      </c:barChart>
      <c:catAx>
        <c:axId val="31610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100879"/>
        <c:crosses val="autoZero"/>
        <c:auto val="1"/>
        <c:lblAlgn val="ctr"/>
        <c:lblOffset val="100"/>
        <c:noMultiLvlLbl val="0"/>
      </c:catAx>
      <c:valAx>
        <c:axId val="316100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104623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230161190481111E-7"/>
                <c:y val="0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b="1" dirty="0"/>
                    <a:t>$ in 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D032FF01-1C51-4D43-A73D-3F5060F293C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55062F84-ACEC-4D9F-9AEC-90FD65ABD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9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2F84-ACEC-4D9F-9AEC-90FD65ABDA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9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40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2F84-ACEC-4D9F-9AEC-90FD65ABDAD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19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41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2F84-ACEC-4D9F-9AEC-90FD65ABDAD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9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Page 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2F84-ACEC-4D9F-9AEC-90FD65ABDAD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97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43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2F84-ACEC-4D9F-9AEC-90FD65ABDAD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75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43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2F84-ACEC-4D9F-9AEC-90FD65ABDAD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1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2F84-ACEC-4D9F-9AEC-90FD65ABDAD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77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2F84-ACEC-4D9F-9AEC-90FD65ABDAD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8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2F84-ACEC-4D9F-9AEC-90FD65ABDA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1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2F84-ACEC-4D9F-9AEC-90FD65ABDAD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9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602">
              <a:defRPr/>
            </a:pPr>
            <a:r>
              <a:rPr lang="en-US" dirty="0"/>
              <a:t>Page 38</a:t>
            </a:r>
            <a:endParaRPr lang="en-US" baseline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2F84-ACEC-4D9F-9AEC-90FD65ABDAD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74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39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2F84-ACEC-4D9F-9AEC-90FD65ABDAD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0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Page 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2F84-ACEC-4D9F-9AEC-90FD65ABDAD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9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2F84-ACEC-4D9F-9AEC-90FD65ABDAD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15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2F84-ACEC-4D9F-9AEC-90FD65ABDAD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7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2F84-ACEC-4D9F-9AEC-90FD65ABDAD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7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80F0F6-47B3-4EEF-8FB5-82959443CAA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41BB9A-392D-483E-9157-CAA59EC5F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2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F0F6-47B3-4EEF-8FB5-82959443CAA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B9A-392D-483E-9157-CAA59EC5F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6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80F0F6-47B3-4EEF-8FB5-82959443CAA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41BB9A-392D-483E-9157-CAA59EC5F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0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F0F6-47B3-4EEF-8FB5-82959443CAA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641BB9A-392D-483E-9157-CAA59EC5F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4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80F0F6-47B3-4EEF-8FB5-82959443CAA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41BB9A-392D-483E-9157-CAA59EC5F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0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F0F6-47B3-4EEF-8FB5-82959443CAA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B9A-392D-483E-9157-CAA59EC5F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4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F0F6-47B3-4EEF-8FB5-82959443CAA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B9A-392D-483E-9157-CAA59EC5F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5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F0F6-47B3-4EEF-8FB5-82959443CAA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B9A-392D-483E-9157-CAA59EC5F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7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F0F6-47B3-4EEF-8FB5-82959443CAA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B9A-392D-483E-9157-CAA59EC5F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0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80F0F6-47B3-4EEF-8FB5-82959443CAA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41BB9A-392D-483E-9157-CAA59EC5F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F0F6-47B3-4EEF-8FB5-82959443CAA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B9A-392D-483E-9157-CAA59EC5F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2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>
              <a:lumMod val="50000"/>
            </a:schemeClr>
          </a:fgClr>
          <a:bgClr>
            <a:schemeClr val="accent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780F0F6-47B3-4EEF-8FB5-82959443CAA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641BB9A-392D-483E-9157-CAA59EC5F9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245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794388" y="1320895"/>
            <a:ext cx="4140926" cy="3779995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Gill Sans Nova Cond XBd" panose="020B0A06020104020203" pitchFamily="34" charset="0"/>
              </a:rPr>
              <a:t>COUNCIL WORKSHOP</a:t>
            </a:r>
            <a:b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tserrat Black" pitchFamily="2" charset="0"/>
              </a:rPr>
            </a:br>
            <a:b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tserrat Black" pitchFamily="2" charset="0"/>
              </a:rPr>
            </a:br>
            <a:r>
              <a:rPr lang="en-US" sz="2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Montserrat Black" pitchFamily="2" charset="0"/>
              </a:rPr>
              <a:t>October 4, 2022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500135-DB2C-4334-BDC1-BC24BCC61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16" y="647808"/>
            <a:ext cx="5938062" cy="5581779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17865B-4160-4C84-BFE0-258F0F45A884}"/>
              </a:ext>
            </a:extLst>
          </p:cNvPr>
          <p:cNvSpPr txBox="1"/>
          <p:nvPr/>
        </p:nvSpPr>
        <p:spPr>
          <a:xfrm>
            <a:off x="7815654" y="5306257"/>
            <a:ext cx="414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OVERVIEW OF</a:t>
            </a:r>
          </a:p>
          <a:p>
            <a:pPr algn="ctr"/>
            <a:r>
              <a:rPr lang="en-US" dirty="0">
                <a:latin typeface="Gill Sans Nova Cond XBd" panose="020B0A06020104020203" pitchFamily="34" charset="0"/>
              </a:rPr>
              <a:t>OTHER FUNDS</a:t>
            </a:r>
          </a:p>
        </p:txBody>
      </p:sp>
    </p:spTree>
    <p:extLst>
      <p:ext uri="{BB962C8B-B14F-4D97-AF65-F5344CB8AC3E}">
        <p14:creationId xmlns:p14="http://schemas.microsoft.com/office/powerpoint/2010/main" val="24110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702156"/>
            <a:ext cx="11247393" cy="1013800"/>
          </a:xfrm>
        </p:spPr>
        <p:txBody>
          <a:bodyPr anchor="ctr">
            <a:normAutofit/>
          </a:bodyPr>
          <a:lstStyle/>
          <a:p>
            <a:r>
              <a:rPr lang="en-US" sz="4600" dirty="0">
                <a:latin typeface="Gill Sans Nova Cond XBd" panose="020B0A06020104020203" pitchFamily="34" charset="0"/>
              </a:rPr>
              <a:t>Enterprise funds</a:t>
            </a:r>
            <a:endParaRPr lang="en-US" sz="4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E6AF9-A4FD-4DE8-8B5D-899C00715092}"/>
              </a:ext>
            </a:extLst>
          </p:cNvPr>
          <p:cNvSpPr txBox="1"/>
          <p:nvPr/>
        </p:nvSpPr>
        <p:spPr>
          <a:xfrm>
            <a:off x="9182986" y="99116"/>
            <a:ext cx="3009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>
                    <a:lumMod val="20000"/>
                    <a:lumOff val="80000"/>
                  </a:schemeClr>
                </a:solidFill>
                <a:latin typeface="Gill Sans Nova Cond XBd" panose="020B0A06020104020203" pitchFamily="34" charset="0"/>
              </a:rPr>
              <a:t>SPECIAL COUNCIL WORKSHOP 10-04-2022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A0D2F-B56D-467E-833D-600359DF8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3" y="1977486"/>
            <a:ext cx="10583573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2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5100" dirty="0">
                <a:latin typeface="Gill Sans Nova Cond XBd" panose="020B0A06020104020203" pitchFamily="34" charset="0"/>
              </a:rPr>
              <a:t>Enterprise funds </a:t>
            </a:r>
            <a:r>
              <a:rPr lang="en-US" sz="4600" dirty="0">
                <a:latin typeface="Gill Sans Nova Cond XBd" panose="020B0A06020104020203" pitchFamily="34" charset="0"/>
              </a:rPr>
              <a:t>– </a:t>
            </a:r>
            <a:r>
              <a:rPr lang="en-US" sz="3900" dirty="0">
                <a:latin typeface="Gill Sans Nova Cond XBd" panose="020B0A06020104020203" pitchFamily="34" charset="0"/>
              </a:rPr>
              <a:t>major expenditure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03E45-D3B3-42BB-A0DA-63F0BC2F7EB1}"/>
              </a:ext>
            </a:extLst>
          </p:cNvPr>
          <p:cNvSpPr txBox="1"/>
          <p:nvPr/>
        </p:nvSpPr>
        <p:spPr>
          <a:xfrm>
            <a:off x="9182986" y="99116"/>
            <a:ext cx="3009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>
                    <a:lumMod val="20000"/>
                    <a:lumOff val="80000"/>
                  </a:schemeClr>
                </a:solidFill>
                <a:latin typeface="Gill Sans Nova Cond XBd" panose="020B0A06020104020203" pitchFamily="34" charset="0"/>
              </a:rPr>
              <a:t>SPECIAL COUNCIL WORKSHOP 10-04-2022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05DD7-8764-44D6-832C-E3DEC78FB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388" y="1633275"/>
            <a:ext cx="8035224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1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600" dirty="0">
                <a:latin typeface="Gill Sans Nova Cond XBd" panose="020B0A06020104020203" pitchFamily="34" charset="0"/>
              </a:rPr>
              <a:t>Internal service funds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C76C1-B3FD-432C-ADA4-E9B63D0D7536}"/>
              </a:ext>
            </a:extLst>
          </p:cNvPr>
          <p:cNvSpPr txBox="1"/>
          <p:nvPr/>
        </p:nvSpPr>
        <p:spPr>
          <a:xfrm>
            <a:off x="9182986" y="99116"/>
            <a:ext cx="3009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>
                    <a:lumMod val="20000"/>
                    <a:lumOff val="80000"/>
                  </a:schemeClr>
                </a:solidFill>
                <a:latin typeface="Gill Sans Nova Cond XBd" panose="020B0A06020104020203" pitchFamily="34" charset="0"/>
              </a:rPr>
              <a:t>SPECIAL COUNCIL WORKSHOP 10-04-2022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F40E9B-90AD-4136-8554-166BEB105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60" y="1913030"/>
            <a:ext cx="9693480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7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702156"/>
            <a:ext cx="11270750" cy="1013800"/>
          </a:xfrm>
        </p:spPr>
        <p:txBody>
          <a:bodyPr anchor="ctr">
            <a:normAutofit fontScale="90000"/>
          </a:bodyPr>
          <a:lstStyle/>
          <a:p>
            <a:r>
              <a:rPr lang="en-US" sz="4900" dirty="0">
                <a:latin typeface="Gill Sans Nova Cond XBd" panose="020B0A06020104020203" pitchFamily="34" charset="0"/>
              </a:rPr>
              <a:t>Internal service funds </a:t>
            </a:r>
            <a:r>
              <a:rPr lang="en-US" sz="4600" dirty="0">
                <a:latin typeface="Gill Sans Nova Cond XBd" panose="020B0A06020104020203" pitchFamily="34" charset="0"/>
              </a:rPr>
              <a:t>– </a:t>
            </a:r>
            <a:r>
              <a:rPr lang="en-US" sz="3600" dirty="0">
                <a:latin typeface="Gill Sans Nova Cond XBd" panose="020B0A06020104020203" pitchFamily="34" charset="0"/>
              </a:rPr>
              <a:t>major revenue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90E44C-4CF5-4C02-9998-3CCCCC531918}"/>
              </a:ext>
            </a:extLst>
          </p:cNvPr>
          <p:cNvSpPr txBox="1"/>
          <p:nvPr/>
        </p:nvSpPr>
        <p:spPr>
          <a:xfrm>
            <a:off x="9182986" y="99116"/>
            <a:ext cx="3009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>
                    <a:lumMod val="20000"/>
                    <a:lumOff val="80000"/>
                  </a:schemeClr>
                </a:solidFill>
                <a:latin typeface="Gill Sans Nova Cond XBd" panose="020B0A06020104020203" pitchFamily="34" charset="0"/>
              </a:rPr>
              <a:t>SPECIAL COUNCIL WORKSHOP 10-04-2022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77C58-80F2-410F-8023-3EFE4A42F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53" y="1971735"/>
            <a:ext cx="10022693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7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66" y="702156"/>
            <a:ext cx="11404315" cy="1013800"/>
          </a:xfrm>
        </p:spPr>
        <p:txBody>
          <a:bodyPr anchor="ctr">
            <a:normAutofit fontScale="90000"/>
          </a:bodyPr>
          <a:lstStyle/>
          <a:p>
            <a:r>
              <a:rPr lang="en-US" sz="4800" dirty="0">
                <a:latin typeface="Gill Sans Nova Cond XBd" panose="020B0A06020104020203" pitchFamily="34" charset="0"/>
              </a:rPr>
              <a:t>Internal service funds </a:t>
            </a:r>
            <a:r>
              <a:rPr lang="en-US" sz="4600" dirty="0">
                <a:latin typeface="Gill Sans Nova Cond XBd" panose="020B0A06020104020203" pitchFamily="34" charset="0"/>
              </a:rPr>
              <a:t>– </a:t>
            </a:r>
            <a:r>
              <a:rPr lang="en-US" sz="3300" dirty="0">
                <a:latin typeface="Gill Sans Nova Cond XBd" panose="020B0A06020104020203" pitchFamily="34" charset="0"/>
              </a:rPr>
              <a:t>major expenditure changes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B072E-C195-486C-A341-0CFDAC316D69}"/>
              </a:ext>
            </a:extLst>
          </p:cNvPr>
          <p:cNvSpPr txBox="1"/>
          <p:nvPr/>
        </p:nvSpPr>
        <p:spPr>
          <a:xfrm>
            <a:off x="9182986" y="99116"/>
            <a:ext cx="3009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>
                    <a:lumMod val="20000"/>
                    <a:lumOff val="80000"/>
                  </a:schemeClr>
                </a:solidFill>
                <a:latin typeface="Gill Sans Nova Cond XBd" panose="020B0A06020104020203" pitchFamily="34" charset="0"/>
              </a:rPr>
              <a:t>SPECIAL COUNCIL WORKSHOP 10-04-2022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90CB7-7859-401C-A5A0-4BCE14E95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50" y="1685375"/>
            <a:ext cx="10010500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39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800" dirty="0">
                <a:latin typeface="Gill Sans Nova Cond XBd" panose="020B0A06020104020203" pitchFamily="34" charset="0"/>
              </a:rPr>
              <a:t>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4B5A0F-03C6-470A-B8AA-46DA73616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56" y="1809170"/>
            <a:ext cx="7571888" cy="5060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A77233-43B9-409F-A763-C4A16BBC544D}"/>
              </a:ext>
            </a:extLst>
          </p:cNvPr>
          <p:cNvSpPr txBox="1"/>
          <p:nvPr/>
        </p:nvSpPr>
        <p:spPr>
          <a:xfrm>
            <a:off x="9182986" y="99116"/>
            <a:ext cx="3009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>
                    <a:lumMod val="20000"/>
                    <a:lumOff val="80000"/>
                  </a:schemeClr>
                </a:solidFill>
                <a:latin typeface="Gill Sans Nova Cond XBd" panose="020B0A06020104020203" pitchFamily="34" charset="0"/>
              </a:rPr>
              <a:t>SPECIAL COUNCIL WORKSHOP 10-04-2022</a:t>
            </a:r>
          </a:p>
        </p:txBody>
      </p:sp>
    </p:spTree>
    <p:extLst>
      <p:ext uri="{BB962C8B-B14F-4D97-AF65-F5344CB8AC3E}">
        <p14:creationId xmlns:p14="http://schemas.microsoft.com/office/powerpoint/2010/main" val="3483566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800" dirty="0">
                <a:latin typeface="Gill Sans Nova Cond XBd" panose="020B0A06020104020203" pitchFamily="34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5A1BD-AEAD-4CE8-A6A9-C324C880B706}"/>
              </a:ext>
            </a:extLst>
          </p:cNvPr>
          <p:cNvSpPr txBox="1"/>
          <p:nvPr/>
        </p:nvSpPr>
        <p:spPr>
          <a:xfrm>
            <a:off x="9182986" y="99116"/>
            <a:ext cx="3009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>
                    <a:lumMod val="20000"/>
                    <a:lumOff val="80000"/>
                  </a:schemeClr>
                </a:solidFill>
                <a:latin typeface="Gill Sans Nova Cond XBd" panose="020B0A06020104020203" pitchFamily="34" charset="0"/>
              </a:rPr>
              <a:t>SPECIAL COUNCIL WORKSHOP 10-04-2022</a:t>
            </a:r>
          </a:p>
        </p:txBody>
      </p:sp>
    </p:spTree>
    <p:extLst>
      <p:ext uri="{BB962C8B-B14F-4D97-AF65-F5344CB8AC3E}">
        <p14:creationId xmlns:p14="http://schemas.microsoft.com/office/powerpoint/2010/main" val="379947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600" dirty="0">
                <a:latin typeface="Gill Sans Nova Cond XBd" panose="020B0A06020104020203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Special Revenue Funds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Enterprise Funds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Internal Service Funds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Timeline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B84EDE-48F7-47EF-BC26-DFB477F586D3}"/>
              </a:ext>
            </a:extLst>
          </p:cNvPr>
          <p:cNvSpPr txBox="1"/>
          <p:nvPr/>
        </p:nvSpPr>
        <p:spPr>
          <a:xfrm>
            <a:off x="9182986" y="99116"/>
            <a:ext cx="3009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>
                    <a:lumMod val="20000"/>
                    <a:lumOff val="80000"/>
                  </a:schemeClr>
                </a:solidFill>
                <a:latin typeface="Gill Sans Nova Cond XBd" panose="020B0A06020104020203" pitchFamily="34" charset="0"/>
              </a:rPr>
              <a:t>SPECIAL COUNCIL WORKSHOP 10-04-2022</a:t>
            </a:r>
          </a:p>
        </p:txBody>
      </p:sp>
    </p:spTree>
    <p:extLst>
      <p:ext uri="{BB962C8B-B14F-4D97-AF65-F5344CB8AC3E}">
        <p14:creationId xmlns:p14="http://schemas.microsoft.com/office/powerpoint/2010/main" val="168722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600" dirty="0">
                <a:latin typeface="Gill Sans Nova Cond XBd" panose="020B0A06020104020203" pitchFamily="34" charset="0"/>
              </a:rPr>
              <a:t>Special revenue funds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79146-870A-49E7-9A67-4F6A07732AE2}"/>
              </a:ext>
            </a:extLst>
          </p:cNvPr>
          <p:cNvSpPr txBox="1"/>
          <p:nvPr/>
        </p:nvSpPr>
        <p:spPr>
          <a:xfrm>
            <a:off x="9182986" y="99116"/>
            <a:ext cx="3009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>
                    <a:lumMod val="20000"/>
                    <a:lumOff val="80000"/>
                  </a:schemeClr>
                </a:solidFill>
                <a:latin typeface="Gill Sans Nova Cond XBd" panose="020B0A06020104020203" pitchFamily="34" charset="0"/>
              </a:rPr>
              <a:t>SPECIAL COUNCIL WORKSHOP 10-04-2022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E6D30-B520-463D-B04C-04417C2C2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68" y="1887758"/>
            <a:ext cx="10425064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3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669875"/>
            <a:ext cx="11273049" cy="1013800"/>
          </a:xfrm>
        </p:spPr>
        <p:txBody>
          <a:bodyPr lIns="45720" rIns="45720" anchor="ctr">
            <a:noAutofit/>
          </a:bodyPr>
          <a:lstStyle/>
          <a:p>
            <a:r>
              <a:rPr lang="en-US" sz="4400" dirty="0">
                <a:latin typeface="Gill Sans Nova Cond XBd" panose="020B0A06020104020203" pitchFamily="34" charset="0"/>
              </a:rPr>
              <a:t>Special revenue funds </a:t>
            </a:r>
            <a:r>
              <a:rPr lang="en-US" sz="4600" dirty="0">
                <a:latin typeface="Gill Sans Nova Cond XBd" panose="020B0A06020104020203" pitchFamily="34" charset="0"/>
              </a:rPr>
              <a:t>– </a:t>
            </a:r>
            <a:r>
              <a:rPr lang="en-US" sz="3200" dirty="0">
                <a:latin typeface="Gill Sans Nova Cond XBd" panose="020B0A06020104020203" pitchFamily="34" charset="0"/>
              </a:rPr>
              <a:t>major revenue changes</a:t>
            </a:r>
            <a:endParaRPr lang="en-US" sz="4600" dirty="0">
              <a:latin typeface="Gill Sans Nova Cond XBd" panose="020B0A060201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99DB6-CEA7-4F24-86B5-FBA5314D2B1D}"/>
              </a:ext>
            </a:extLst>
          </p:cNvPr>
          <p:cNvSpPr txBox="1"/>
          <p:nvPr/>
        </p:nvSpPr>
        <p:spPr>
          <a:xfrm>
            <a:off x="9182986" y="99116"/>
            <a:ext cx="3009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>
                    <a:lumMod val="20000"/>
                    <a:lumOff val="80000"/>
                  </a:schemeClr>
                </a:solidFill>
                <a:latin typeface="Gill Sans Nova Cond XBd" panose="020B0A06020104020203" pitchFamily="34" charset="0"/>
              </a:rPr>
              <a:t>SPECIAL COUNCIL WORKSHOP 10-04-2022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C605E-0027-4AAD-A4DE-7ED891D46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07" y="1992824"/>
            <a:ext cx="10571380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5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85" y="691882"/>
            <a:ext cx="11373492" cy="1013800"/>
          </a:xfrm>
        </p:spPr>
        <p:txBody>
          <a:bodyPr anchor="ctr">
            <a:normAutofit fontScale="90000"/>
          </a:bodyPr>
          <a:lstStyle/>
          <a:p>
            <a:r>
              <a:rPr lang="en-US" sz="4900" dirty="0">
                <a:latin typeface="Gill Sans Nova Cond XBd" panose="020B0A06020104020203" pitchFamily="34" charset="0"/>
              </a:rPr>
              <a:t>Special revenue funds </a:t>
            </a:r>
            <a:r>
              <a:rPr lang="en-US" sz="4600" dirty="0">
                <a:latin typeface="Gill Sans Nova Cond XBd" panose="020B0A06020104020203" pitchFamily="34" charset="0"/>
              </a:rPr>
              <a:t>– </a:t>
            </a:r>
            <a:r>
              <a:rPr lang="en-US" sz="3300" dirty="0">
                <a:latin typeface="Gill Sans Nova Cond XBd" panose="020B0A06020104020203" pitchFamily="34" charset="0"/>
              </a:rPr>
              <a:t>major Expenditure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79930-2E03-4AF7-96B7-302DC0743DD8}"/>
              </a:ext>
            </a:extLst>
          </p:cNvPr>
          <p:cNvSpPr txBox="1"/>
          <p:nvPr/>
        </p:nvSpPr>
        <p:spPr>
          <a:xfrm>
            <a:off x="9182986" y="99116"/>
            <a:ext cx="3009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>
                    <a:lumMod val="20000"/>
                    <a:lumOff val="80000"/>
                  </a:schemeClr>
                </a:solidFill>
                <a:latin typeface="Gill Sans Nova Cond XBd" panose="020B0A06020104020203" pitchFamily="34" charset="0"/>
              </a:rPr>
              <a:t>SPECIAL COUNCIL WORKSHOP 10-04-2022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70E87-0DC3-44BD-AB2D-65549A747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801" y="1547924"/>
            <a:ext cx="7730398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4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2C3A8E3-90E7-4376-B991-417C7FD3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85" y="691882"/>
            <a:ext cx="11373492" cy="1013800"/>
          </a:xfrm>
        </p:spPr>
        <p:txBody>
          <a:bodyPr anchor="ctr">
            <a:normAutofit fontScale="90000"/>
          </a:bodyPr>
          <a:lstStyle/>
          <a:p>
            <a:r>
              <a:rPr lang="en-US" sz="4900" dirty="0">
                <a:latin typeface="Gill Sans Nova Cond XBd" panose="020B0A06020104020203" pitchFamily="34" charset="0"/>
              </a:rPr>
              <a:t>Special revenue funds </a:t>
            </a:r>
            <a:r>
              <a:rPr lang="en-US" sz="4600" dirty="0">
                <a:latin typeface="Gill Sans Nova Cond XBd" panose="020B0A06020104020203" pitchFamily="34" charset="0"/>
              </a:rPr>
              <a:t>– </a:t>
            </a:r>
            <a:r>
              <a:rPr lang="en-US" sz="3300" dirty="0">
                <a:latin typeface="Gill Sans Nova Cond XBd" panose="020B0A06020104020203" pitchFamily="34" charset="0"/>
              </a:rPr>
              <a:t>major Expenditure changes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39A88-FFCD-4C84-89DC-EE9372AAB240}"/>
              </a:ext>
            </a:extLst>
          </p:cNvPr>
          <p:cNvSpPr txBox="1"/>
          <p:nvPr/>
        </p:nvSpPr>
        <p:spPr>
          <a:xfrm>
            <a:off x="9182986" y="99116"/>
            <a:ext cx="3009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>
                    <a:lumMod val="20000"/>
                    <a:lumOff val="80000"/>
                  </a:schemeClr>
                </a:solidFill>
                <a:latin typeface="Gill Sans Nova Cond XBd" panose="020B0A06020104020203" pitchFamily="34" charset="0"/>
              </a:rPr>
              <a:t>SPECIAL COUNCIL WORKSHOP 10-04-2022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20904C-40D8-4D86-8B4A-90B899233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415" y="1572310"/>
            <a:ext cx="7779170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1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2C3A8E3-90E7-4376-B991-417C7FD3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85" y="691882"/>
            <a:ext cx="11373492" cy="1013800"/>
          </a:xfrm>
        </p:spPr>
        <p:txBody>
          <a:bodyPr anchor="ctr">
            <a:normAutofit/>
          </a:bodyPr>
          <a:lstStyle/>
          <a:p>
            <a:r>
              <a:rPr lang="en-US" sz="4400" dirty="0">
                <a:latin typeface="Gill Sans Nova Cond XBd" panose="020B0A06020104020203" pitchFamily="34" charset="0"/>
              </a:rPr>
              <a:t>Red-light camera fund </a:t>
            </a:r>
            <a:r>
              <a:rPr lang="en-US" sz="3200" dirty="0">
                <a:latin typeface="Gill Sans Nova Cond XBd" panose="020B0A06020104020203" pitchFamily="34" charset="0"/>
              </a:rPr>
              <a:t>(Question #6)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39A88-FFCD-4C84-89DC-EE9372AAB240}"/>
              </a:ext>
            </a:extLst>
          </p:cNvPr>
          <p:cNvSpPr txBox="1"/>
          <p:nvPr/>
        </p:nvSpPr>
        <p:spPr>
          <a:xfrm>
            <a:off x="9182986" y="99116"/>
            <a:ext cx="3009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>
                    <a:lumMod val="20000"/>
                    <a:lumOff val="80000"/>
                  </a:schemeClr>
                </a:solidFill>
                <a:latin typeface="Gill Sans Nova Cond XBd" panose="020B0A06020104020203" pitchFamily="34" charset="0"/>
              </a:rPr>
              <a:t>SPECIAL COUNCIL WORKSHOP 10-04-2022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36482D2-C7F8-4137-99CC-F2D091A23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000404"/>
              </p:ext>
            </p:extLst>
          </p:nvPr>
        </p:nvGraphicFramePr>
        <p:xfrm>
          <a:off x="1231452" y="1927354"/>
          <a:ext cx="9729097" cy="47548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335331">
                  <a:extLst>
                    <a:ext uri="{9D8B030D-6E8A-4147-A177-3AD203B41FA5}">
                      <a16:colId xmlns:a16="http://schemas.microsoft.com/office/drawing/2014/main" val="2849702424"/>
                    </a:ext>
                  </a:extLst>
                </a:gridCol>
                <a:gridCol w="2696883">
                  <a:extLst>
                    <a:ext uri="{9D8B030D-6E8A-4147-A177-3AD203B41FA5}">
                      <a16:colId xmlns:a16="http://schemas.microsoft.com/office/drawing/2014/main" val="2250222296"/>
                    </a:ext>
                  </a:extLst>
                </a:gridCol>
                <a:gridCol w="2696883">
                  <a:extLst>
                    <a:ext uri="{9D8B030D-6E8A-4147-A177-3AD203B41FA5}">
                      <a16:colId xmlns:a16="http://schemas.microsoft.com/office/drawing/2014/main" val="398778704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6239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/>
                        <a:t>Estimated Beginning Fund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$ 1,785,870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$ 1,632,120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26317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19063" indent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5901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19063" indent="0"/>
                      <a:r>
                        <a:rPr lang="en-US" dirty="0"/>
                        <a:t>Baseline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2,587,540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2,600,480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7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44488" indent="0"/>
                      <a:r>
                        <a:rPr lang="en-US" dirty="0"/>
                        <a:t>New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1,812,960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0801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19063" indent="0"/>
                      <a:r>
                        <a:rPr lang="en-US" b="1" dirty="0"/>
                        <a:t>Total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3,097,540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4,413,440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61304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8844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19063" indent="0"/>
                      <a:r>
                        <a:rPr lang="en-US" dirty="0"/>
                        <a:t>Baseline 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2,820,740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3,143,550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6278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44488" indent="0"/>
                      <a:r>
                        <a:rPr lang="en-US" dirty="0"/>
                        <a:t>Additions: Judicial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56,290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117,530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541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312863" indent="0"/>
                      <a:r>
                        <a:rPr lang="en-US" dirty="0"/>
                        <a:t>Red-Light 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276,090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593,220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14725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312863" indent="0"/>
                      <a:r>
                        <a:rPr lang="en-US" dirty="0"/>
                        <a:t>Body-Worn 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98,170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148,060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00225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19063" indent="0"/>
                      <a:r>
                        <a:rPr lang="en-US" b="1" dirty="0"/>
                        <a:t>Total 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3,251,290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3,321,490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81579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Estimated Ending Fund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$ 1,632,120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$ 2,724,070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363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80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2C3A8E3-90E7-4376-B991-417C7FD3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85" y="691882"/>
            <a:ext cx="11373492" cy="1013800"/>
          </a:xfrm>
        </p:spPr>
        <p:txBody>
          <a:bodyPr anchor="ctr">
            <a:normAutofit fontScale="90000"/>
          </a:bodyPr>
          <a:lstStyle/>
          <a:p>
            <a:r>
              <a:rPr lang="en-US" sz="4900" dirty="0">
                <a:latin typeface="Gill Sans Nova Cond XBd" panose="020B0A06020104020203" pitchFamily="34" charset="0"/>
              </a:rPr>
              <a:t>Affordable housing sales tax </a:t>
            </a:r>
            <a:r>
              <a:rPr lang="en-US" sz="3600" dirty="0">
                <a:latin typeface="Gill Sans Nova Cond XBd" panose="020B0A06020104020203" pitchFamily="34" charset="0"/>
              </a:rPr>
              <a:t>(Question #3)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39A88-FFCD-4C84-89DC-EE9372AAB240}"/>
              </a:ext>
            </a:extLst>
          </p:cNvPr>
          <p:cNvSpPr txBox="1"/>
          <p:nvPr/>
        </p:nvSpPr>
        <p:spPr>
          <a:xfrm>
            <a:off x="9182986" y="99116"/>
            <a:ext cx="3009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>
                    <a:lumMod val="20000"/>
                    <a:lumOff val="80000"/>
                  </a:schemeClr>
                </a:solidFill>
                <a:latin typeface="Gill Sans Nova Cond XBd" panose="020B0A06020104020203" pitchFamily="34" charset="0"/>
              </a:rPr>
              <a:t>SPECIAL COUNCIL WORKSHOP 10-04-2022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D5BEC9-0CCC-4C9A-A5BB-90F88DDB076C}"/>
              </a:ext>
            </a:extLst>
          </p:cNvPr>
          <p:cNvSpPr txBox="1"/>
          <p:nvPr/>
        </p:nvSpPr>
        <p:spPr>
          <a:xfrm>
            <a:off x="581319" y="2036839"/>
            <a:ext cx="1051402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Affordable Housing Sales Tax </a:t>
            </a:r>
          </a:p>
          <a:p>
            <a:pPr marL="763200" lvl="1" indent="-3060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City began collecting in late 2020 – expires after 20 years – limited to nearly $200K per year</a:t>
            </a:r>
          </a:p>
          <a:p>
            <a:pPr marL="763200" lvl="1" indent="-3060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With House Bill 1406, the sales tax rate did not increase.   It allowed the City to receive a portion of the State’s sales tax for affordable or supportive housing.  </a:t>
            </a:r>
          </a:p>
          <a:p>
            <a:pPr marL="763200" lvl="1" indent="-3060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Revenues must be used for affordable and supportive housing.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Housing Sales Tax</a:t>
            </a:r>
          </a:p>
          <a:p>
            <a:pPr marL="763200" lvl="1" indent="-3060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City began collecting in 2021</a:t>
            </a:r>
          </a:p>
          <a:p>
            <a:pPr marL="763200" lvl="1" indent="-3060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House Bill 1590 provided the City with the authority to increase our sales tax rate by 0.1% for housing and homelessness needs including mental and behavioral health services.</a:t>
            </a:r>
          </a:p>
          <a:p>
            <a:pPr marL="763200" lvl="1" indent="-3060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60% of the revenues must be used for construction or acquiring affordable housing, constructing or acquiring behavioral health-related facilities, etc.  The City is part of SKHHP.</a:t>
            </a:r>
          </a:p>
          <a:p>
            <a:pPr marL="763200" lvl="1" indent="-3060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40% of funds must be used for behavioral health programs/services or housing-related services.</a:t>
            </a:r>
          </a:p>
        </p:txBody>
      </p:sp>
    </p:spTree>
    <p:extLst>
      <p:ext uri="{BB962C8B-B14F-4D97-AF65-F5344CB8AC3E}">
        <p14:creationId xmlns:p14="http://schemas.microsoft.com/office/powerpoint/2010/main" val="144454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2C3A8E3-90E7-4376-B991-417C7FD3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85" y="691882"/>
            <a:ext cx="11373492" cy="1013800"/>
          </a:xfrm>
        </p:spPr>
        <p:txBody>
          <a:bodyPr anchor="ctr">
            <a:normAutofit fontScale="90000"/>
          </a:bodyPr>
          <a:lstStyle/>
          <a:p>
            <a:r>
              <a:rPr lang="en-US" sz="4900" dirty="0">
                <a:latin typeface="Gill Sans Nova Cond XBd" panose="020B0A06020104020203" pitchFamily="34" charset="0"/>
              </a:rPr>
              <a:t>Affordable housing sales tax </a:t>
            </a:r>
            <a:r>
              <a:rPr lang="en-US" sz="3600" dirty="0">
                <a:latin typeface="Gill Sans Nova Cond XBd" panose="020B0A06020104020203" pitchFamily="34" charset="0"/>
              </a:rPr>
              <a:t>(Question #3)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39A88-FFCD-4C84-89DC-EE9372AAB240}"/>
              </a:ext>
            </a:extLst>
          </p:cNvPr>
          <p:cNvSpPr txBox="1"/>
          <p:nvPr/>
        </p:nvSpPr>
        <p:spPr>
          <a:xfrm>
            <a:off x="9182986" y="99116"/>
            <a:ext cx="3009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>
                    <a:lumMod val="20000"/>
                    <a:lumOff val="80000"/>
                  </a:schemeClr>
                </a:solidFill>
                <a:latin typeface="Gill Sans Nova Cond XBd" panose="020B0A06020104020203" pitchFamily="34" charset="0"/>
              </a:rPr>
              <a:t>SPECIAL COUNCIL WORKSHOP 10-04-2022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96E482-ED3A-4222-97B4-E88D024A1762}"/>
              </a:ext>
            </a:extLst>
          </p:cNvPr>
          <p:cNvGraphicFramePr/>
          <p:nvPr/>
        </p:nvGraphicFramePr>
        <p:xfrm>
          <a:off x="1910080" y="1928706"/>
          <a:ext cx="812901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4961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9">
      <a:dk1>
        <a:sysClr val="windowText" lastClr="000000"/>
      </a:dk1>
      <a:lt1>
        <a:sysClr val="window" lastClr="FFFFFF"/>
      </a:lt1>
      <a:dk2>
        <a:srgbClr val="455F51"/>
      </a:dk2>
      <a:lt2>
        <a:srgbClr val="13A89E"/>
      </a:lt2>
      <a:accent1>
        <a:srgbClr val="13A89E"/>
      </a:accent1>
      <a:accent2>
        <a:srgbClr val="577689"/>
      </a:accent2>
      <a:accent3>
        <a:srgbClr val="6EB43F"/>
      </a:accent3>
      <a:accent4>
        <a:srgbClr val="00529B"/>
      </a:accent4>
      <a:accent5>
        <a:srgbClr val="1F3F50"/>
      </a:accent5>
      <a:accent6>
        <a:srgbClr val="0080C6"/>
      </a:accent6>
      <a:hlink>
        <a:srgbClr val="00529B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3362</TotalTime>
  <Words>397</Words>
  <Application>Microsoft Office PowerPoint</Application>
  <PresentationFormat>Widescreen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Gill Sans MT</vt:lpstr>
      <vt:lpstr>Gill Sans Nova Cond XBd</vt:lpstr>
      <vt:lpstr>Montserrat Black</vt:lpstr>
      <vt:lpstr>Wingdings</vt:lpstr>
      <vt:lpstr>Wingdings 2</vt:lpstr>
      <vt:lpstr>Dividend</vt:lpstr>
      <vt:lpstr>COUNCIL WORKSHOP  October 4, 2022</vt:lpstr>
      <vt:lpstr>AGENDA</vt:lpstr>
      <vt:lpstr>Special revenue funds</vt:lpstr>
      <vt:lpstr>Special revenue funds – major revenue changes</vt:lpstr>
      <vt:lpstr>Special revenue funds – major Expenditure changes</vt:lpstr>
      <vt:lpstr>Special revenue funds – major Expenditure changes</vt:lpstr>
      <vt:lpstr>Red-light camera fund (Question #6)</vt:lpstr>
      <vt:lpstr>Affordable housing sales tax (Question #3)</vt:lpstr>
      <vt:lpstr>Affordable housing sales tax (Question #3)</vt:lpstr>
      <vt:lpstr>Enterprise funds</vt:lpstr>
      <vt:lpstr>Enterprise funds – major expenditure changes</vt:lpstr>
      <vt:lpstr>Internal service funds</vt:lpstr>
      <vt:lpstr>Internal service funds – major revenue changes</vt:lpstr>
      <vt:lpstr>Internal service funds – major expenditure changes</vt:lpstr>
      <vt:lpstr>TIMELINE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2021-2022 Mayor’s Proposed Budget</dc:title>
  <dc:creator>Ferguson, Michelle</dc:creator>
  <cp:lastModifiedBy>Ferguson, Michelle</cp:lastModifiedBy>
  <cp:revision>88</cp:revision>
  <cp:lastPrinted>2022-10-04T00:20:42Z</cp:lastPrinted>
  <dcterms:created xsi:type="dcterms:W3CDTF">2020-09-29T08:39:42Z</dcterms:created>
  <dcterms:modified xsi:type="dcterms:W3CDTF">2022-10-04T23:44:57Z</dcterms:modified>
</cp:coreProperties>
</file>