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2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3.xml" ContentType="application/vnd.openxmlformats-officedocument.drawingml.chartshapes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64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6" r:id="rId3"/>
    <p:sldId id="285" r:id="rId4"/>
    <p:sldId id="261" r:id="rId5"/>
    <p:sldId id="259" r:id="rId6"/>
    <p:sldId id="289" r:id="rId7"/>
    <p:sldId id="272" r:id="rId8"/>
    <p:sldId id="290" r:id="rId9"/>
    <p:sldId id="298" r:id="rId10"/>
    <p:sldId id="299" r:id="rId11"/>
    <p:sldId id="280" r:id="rId12"/>
    <p:sldId id="281" r:id="rId13"/>
    <p:sldId id="278" r:id="rId14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71D"/>
    <a:srgbClr val="00518E"/>
    <a:srgbClr val="FC20EC"/>
    <a:srgbClr val="4B7F1B"/>
    <a:srgbClr val="35C160"/>
    <a:srgbClr val="990033"/>
    <a:srgbClr val="655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>
        <p:scale>
          <a:sx n="100" d="100"/>
          <a:sy n="100" d="100"/>
        </p:scale>
        <p:origin x="-1950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UPFPP1V\FNPUBLIC\Financial%20Planning\02%20Quarterly%20Reports\2017\Q3%20Investment%20Reports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FNUPFPP1V\FNPUBLIC\Financial%20Planning\02%20Quarterly%20Reports\2017\Quarterly%20Reports%20Q3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UPFPP1V\FNPUBLIC\Financial%20Planning\02%20Quarterly%20Reports\2017\Quarterly%20Reports%20Q3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FNUPFPP1V\FNPUBLIC\Financial%20Planning\02%20Quarterly%20Reports\2017\Quarterly%20Reports%20Q3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UPFPP1V\FNPUBLIC\Financial%20Planning\02%20Quarterly%20Reports\2017\Quarterly%20Reports%20Q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UPFPP1V\FNPUBLIC\Financial%20Planning\02%20Quarterly%20Reports\2017\Q3%20Investment%20Repor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UPFPP1V\FNPUBLIC\Financial%20Planning\02%20Quarterly%20Reports\2017\Q3%20GF%20Cash%20Flow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UPFPP1V\FNPUBLIC\Financial%20Planning\02%20Quarterly%20Reports\2017\Q3%20GF%20Cash%20Flow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NUPFPP1V\FNPUBLIC\Financial%20Planning\02%20Quarterly%20Reports\2017\Quarterly%20Reports%20Q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UPFPP1V\FNPUBLIC\Financial%20Planning\02%20Quarterly%20Reports\2017\Quarterly%20Reports%20Q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UPFPP1V\FNPUBLIC\Financial%20Planning\02%20Quarterly%20Reports\2017\Quarterly%20Reports%20Q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UPFPP1V\FNPUBLIC\Financial%20Planning\02%20Quarterly%20Reports\2017\Quarterly%20Reports%20Q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UPFPP1V\FNPUBLIC\Financial%20Planning\02%20Quarterly%20Reports\2017\Quarterly%20Reports%20Q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66398293040372"/>
          <c:y val="3.8374481264708216E-2"/>
          <c:w val="0.82563230732522075"/>
          <c:h val="0.82292801514564773"/>
        </c:manualLayout>
      </c:layout>
      <c:lineChart>
        <c:grouping val="standard"/>
        <c:varyColors val="0"/>
        <c:ser>
          <c:idx val="2"/>
          <c:order val="0"/>
          <c:tx>
            <c:strRef>
              <c:f>'C&amp;I BAL'!$M$4</c:f>
              <c:strCache>
                <c:ptCount val="1"/>
                <c:pt idx="0">
                  <c:v>2017</c:v>
                </c:pt>
              </c:strCache>
            </c:strRef>
          </c:tx>
          <c:spPr>
            <a:ln w="50800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square"/>
            <c:size val="7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'C&amp;I BAL'!$A$5:$A$17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'C&amp;I BAL'!$M$5:$M$14</c:f>
              <c:numCache>
                <c:formatCode>_(* #,##0_);_(* \(#,##0\);_(* "-"??_);_(@_)</c:formatCode>
                <c:ptCount val="9"/>
                <c:pt idx="0">
                  <c:v>140816921.06</c:v>
                </c:pt>
                <c:pt idx="1">
                  <c:v>142510920.06</c:v>
                </c:pt>
                <c:pt idx="2">
                  <c:v>146496392.72</c:v>
                </c:pt>
                <c:pt idx="3">
                  <c:v>155108472.84999999</c:v>
                </c:pt>
                <c:pt idx="4">
                  <c:v>160857074.38999999</c:v>
                </c:pt>
                <c:pt idx="5">
                  <c:v>158987509.08000001</c:v>
                </c:pt>
                <c:pt idx="6">
                  <c:v>162718536.94</c:v>
                </c:pt>
                <c:pt idx="7">
                  <c:v>163947169.69</c:v>
                </c:pt>
                <c:pt idx="8">
                  <c:v>166310586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'C&amp;I BAL'!$L$4</c:f>
              <c:strCache>
                <c:ptCount val="1"/>
                <c:pt idx="0">
                  <c:v>2016</c:v>
                </c:pt>
              </c:strCache>
            </c:strRef>
          </c:tx>
          <c:spPr>
            <a:ln w="50800">
              <a:solidFill>
                <a:srgbClr val="FF00FF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square"/>
            <c:size val="7"/>
            <c:spPr>
              <a:solidFill>
                <a:srgbClr val="FC20EC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'C&amp;I BAL'!$A$5:$A$17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'C&amp;I BAL'!$L$5:$L$17</c:f>
              <c:numCache>
                <c:formatCode>_(* #,##0_);_(* \(#,##0\);_(* "-"??_);_(@_)</c:formatCode>
                <c:ptCount val="12"/>
                <c:pt idx="0">
                  <c:v>115691012.94</c:v>
                </c:pt>
                <c:pt idx="1">
                  <c:v>120415458.72</c:v>
                </c:pt>
                <c:pt idx="2">
                  <c:v>122315677.23</c:v>
                </c:pt>
                <c:pt idx="3">
                  <c:v>130895672.16</c:v>
                </c:pt>
                <c:pt idx="4">
                  <c:v>135559136.06999999</c:v>
                </c:pt>
                <c:pt idx="5">
                  <c:v>130745881.3</c:v>
                </c:pt>
                <c:pt idx="6">
                  <c:v>130438572.2</c:v>
                </c:pt>
                <c:pt idx="7">
                  <c:v>133590578.48999999</c:v>
                </c:pt>
                <c:pt idx="8">
                  <c:v>132671549.29000001</c:v>
                </c:pt>
                <c:pt idx="9">
                  <c:v>141891674.44</c:v>
                </c:pt>
                <c:pt idx="10">
                  <c:v>147697557.22</c:v>
                </c:pt>
                <c:pt idx="11">
                  <c:v>138540943.75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'C&amp;I BAL'!$K$4</c:f>
              <c:strCache>
                <c:ptCount val="1"/>
                <c:pt idx="0">
                  <c:v>2015</c:v>
                </c:pt>
              </c:strCache>
            </c:strRef>
          </c:tx>
          <c:spPr>
            <a:ln w="63500">
              <a:solidFill>
                <a:srgbClr val="00008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square"/>
            <c:size val="7"/>
            <c:spPr>
              <a:solidFill>
                <a:srgbClr val="00206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'C&amp;I BAL'!$A$5:$A$17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'C&amp;I BAL'!$K$5:$K$17</c:f>
              <c:numCache>
                <c:formatCode>_(* #,##0_);_(* \(#,##0\);_(* "-"??_);_(@_)</c:formatCode>
                <c:ptCount val="12"/>
                <c:pt idx="0">
                  <c:v>84489174.549999997</c:v>
                </c:pt>
                <c:pt idx="1">
                  <c:v>88700064.290000007</c:v>
                </c:pt>
                <c:pt idx="2">
                  <c:v>91756126.189999998</c:v>
                </c:pt>
                <c:pt idx="3">
                  <c:v>101736546.51000001</c:v>
                </c:pt>
                <c:pt idx="4">
                  <c:v>105778025.52</c:v>
                </c:pt>
                <c:pt idx="5">
                  <c:v>102833075.09999999</c:v>
                </c:pt>
                <c:pt idx="6">
                  <c:v>108791282.84</c:v>
                </c:pt>
                <c:pt idx="7">
                  <c:v>109755625.43000001</c:v>
                </c:pt>
                <c:pt idx="8">
                  <c:v>112253690.84</c:v>
                </c:pt>
                <c:pt idx="9">
                  <c:v>120481752.13</c:v>
                </c:pt>
                <c:pt idx="10">
                  <c:v>126039759</c:v>
                </c:pt>
                <c:pt idx="11">
                  <c:v>116340785.06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388928"/>
        <c:axId val="115287552"/>
      </c:lineChart>
      <c:catAx>
        <c:axId val="113388928"/>
        <c:scaling>
          <c:orientation val="minMax"/>
        </c:scaling>
        <c:delete val="0"/>
        <c:axPos val="b"/>
        <c:majorGridlines>
          <c:spPr>
            <a:ln w="3175">
              <a:noFill/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287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528755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&quot;$&quot;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388928"/>
        <c:crosses val="autoZero"/>
        <c:crossBetween val="between"/>
      </c:valAx>
      <c:spPr>
        <a:gradFill>
          <a:gsLst>
            <a:gs pos="12000">
              <a:schemeClr val="accent2">
                <a:lumMod val="60000"/>
                <a:lumOff val="40000"/>
              </a:schemeClr>
            </a:gs>
            <a:gs pos="99167">
              <a:schemeClr val="bg1"/>
            </a:gs>
            <a:gs pos="64000">
              <a:schemeClr val="accent3">
                <a:lumMod val="20000"/>
                <a:lumOff val="80000"/>
              </a:schemeClr>
            </a:gs>
          </a:gsLst>
          <a:lin ang="5400000" scaled="0"/>
        </a:gradFill>
        <a:ln w="12700">
          <a:solidFill>
            <a:srgbClr val="80808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</a:sp3d>
      </c:spPr>
    </c:plotArea>
    <c:legend>
      <c:legendPos val="b"/>
      <c:layout>
        <c:manualLayout>
          <c:xMode val="edge"/>
          <c:yMode val="edge"/>
          <c:x val="0.39352183249821043"/>
          <c:y val="0.94368120993072591"/>
          <c:w val="0.27858820956204006"/>
          <c:h val="4.6186473750350503E-2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105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975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Revenue </a:t>
            </a:r>
            <a:r>
              <a:rPr lang="en-US" sz="20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Collections</a:t>
            </a:r>
          </a:p>
        </c:rich>
      </c:tx>
      <c:layout>
        <c:manualLayout>
          <c:xMode val="edge"/>
          <c:yMode val="edge"/>
          <c:x val="0.25499377196494505"/>
          <c:y val="2.0867285544280627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48000">
              <a:schemeClr val="accent1">
                <a:lumMod val="20000"/>
                <a:lumOff val="80000"/>
              </a:schemeClr>
            </a:gs>
            <a:gs pos="3000">
              <a:schemeClr val="accent1">
                <a:lumMod val="60000"/>
                <a:lumOff val="40000"/>
              </a:schemeClr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 prst="relaxedInset"/>
        </a:sp3d>
      </c:spPr>
    </c:sideWall>
    <c:backWall>
      <c:thickness val="0"/>
      <c:spPr>
        <a:gradFill>
          <a:gsLst>
            <a:gs pos="48000">
              <a:schemeClr val="accent1">
                <a:lumMod val="20000"/>
                <a:lumOff val="80000"/>
              </a:schemeClr>
            </a:gs>
            <a:gs pos="3000">
              <a:schemeClr val="accent1">
                <a:lumMod val="60000"/>
                <a:lumOff val="40000"/>
              </a:schemeClr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 prst="relaxedInset"/>
        </a:sp3d>
      </c:spPr>
    </c:backWall>
    <c:plotArea>
      <c:layout>
        <c:manualLayout>
          <c:layoutTarget val="inner"/>
          <c:xMode val="edge"/>
          <c:yMode val="edge"/>
          <c:x val="0.13082654922371992"/>
          <c:y val="0.12673059322278044"/>
          <c:w val="0.80241603274166995"/>
          <c:h val="0.5804640337926508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'Special Revenue Funds'!$A$21</c:f>
              <c:strCache>
                <c:ptCount val="1"/>
                <c:pt idx="0">
                  <c:v>Full-Year Actuals (2012-2016); Budget (2017)</c:v>
                </c:pt>
              </c:strCache>
            </c:strRef>
          </c:tx>
          <c:spPr>
            <a:solidFill>
              <a:srgbClr val="00518E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65100" prst="coolSlant"/>
            </a:sp3d>
          </c:spPr>
          <c:invertIfNegative val="0"/>
          <c:cat>
            <c:numRef>
              <c:f>'Special Revenue Funds'!$B$20:$F$20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'Special Revenue Funds'!$B$21:$F$21</c:f>
              <c:numCache>
                <c:formatCode>_(* #,##0_);_(* \(#,##0\);_(* "-"??_);_(@_)</c:formatCode>
                <c:ptCount val="5"/>
                <c:pt idx="0">
                  <c:v>26.478849240000002</c:v>
                </c:pt>
                <c:pt idx="1">
                  <c:v>29.44901136</c:v>
                </c:pt>
                <c:pt idx="2">
                  <c:v>29.269404219999998</c:v>
                </c:pt>
                <c:pt idx="3">
                  <c:v>31.471932719999995</c:v>
                </c:pt>
                <c:pt idx="4">
                  <c:v>26.022919999999999</c:v>
                </c:pt>
              </c:numCache>
            </c:numRef>
          </c:val>
        </c:ser>
        <c:ser>
          <c:idx val="1"/>
          <c:order val="1"/>
          <c:tx>
            <c:strRef>
              <c:f>'Special Revenue Funds'!$A$22</c:f>
              <c:strCache>
                <c:ptCount val="1"/>
                <c:pt idx="0">
                  <c:v>Q3 YTD </c:v>
                </c:pt>
              </c:strCache>
            </c:strRef>
          </c:tx>
          <c:spPr>
            <a:solidFill>
              <a:srgbClr val="92D05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65100" prst="coolSlant"/>
            </a:sp3d>
          </c:spPr>
          <c:invertIfNegative val="0"/>
          <c:cat>
            <c:numRef>
              <c:f>'Special Revenue Funds'!$B$20:$F$20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'Special Revenue Funds'!$B$22:$F$22</c:f>
              <c:numCache>
                <c:formatCode>_(* #,##0_);_(* \(#,##0\);_(* "-"??_);_(@_)</c:formatCode>
                <c:ptCount val="5"/>
                <c:pt idx="0">
                  <c:v>19.10849661</c:v>
                </c:pt>
                <c:pt idx="1">
                  <c:v>20.185799790000001</c:v>
                </c:pt>
                <c:pt idx="2">
                  <c:v>21.23705932</c:v>
                </c:pt>
                <c:pt idx="3">
                  <c:v>23.167153329999998</c:v>
                </c:pt>
                <c:pt idx="4">
                  <c:v>24.274363660000002</c:v>
                </c:pt>
              </c:numCache>
            </c:numRef>
          </c:val>
        </c:ser>
        <c:ser>
          <c:idx val="2"/>
          <c:order val="2"/>
          <c:tx>
            <c:strRef>
              <c:f>'Special Revenue Funds'!$A$23</c:f>
              <c:strCache>
                <c:ptCount val="1"/>
              </c:strCache>
            </c:strRef>
          </c:tx>
          <c:spPr>
            <a:solidFill>
              <a:schemeClr val="bg1"/>
            </a:solidFill>
          </c:spPr>
          <c:invertIfNegative val="0"/>
          <c:dLbls>
            <c:dLbl>
              <c:idx val="0"/>
              <c:layout>
                <c:manualLayout>
                  <c:x val="1.0010231771875999E-2"/>
                  <c:y val="-0.397788918963254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678321989412393E-2"/>
                  <c:y val="-0.398346661745406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9649895457983E-2"/>
                  <c:y val="-0.397209645669291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449397215178611E-2"/>
                  <c:y val="-0.39790354330708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086792117087058E-2"/>
                  <c:y val="-0.396745611876640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9.6896392228762764E-3"/>
                  <c:y val="-0.352144737817215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'Special Revenue Funds'!$B$20:$F$20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'Special Revenue Funds'!$B$23:$F$23</c:f>
              <c:numCache>
                <c:formatCode>0%</c:formatCode>
                <c:ptCount val="5"/>
                <c:pt idx="0">
                  <c:v>0.72165132392286691</c:v>
                </c:pt>
                <c:pt idx="1">
                  <c:v>0.68544914948886759</c:v>
                </c:pt>
                <c:pt idx="2">
                  <c:v>0.72557197134503204</c:v>
                </c:pt>
                <c:pt idx="3">
                  <c:v>0.73612108719581681</c:v>
                </c:pt>
                <c:pt idx="4">
                  <c:v>0.93280706623238296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6135040"/>
        <c:axId val="116136576"/>
        <c:axId val="0"/>
      </c:bar3DChart>
      <c:catAx>
        <c:axId val="116135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accent1">
                    <a:lumMod val="75000"/>
                  </a:schemeClr>
                </a:solidFill>
              </a:defRPr>
            </a:pPr>
            <a:endParaRPr lang="en-US"/>
          </a:p>
        </c:txPr>
        <c:crossAx val="116136576"/>
        <c:crosses val="autoZero"/>
        <c:auto val="1"/>
        <c:lblAlgn val="ctr"/>
        <c:lblOffset val="100"/>
        <c:noMultiLvlLbl val="0"/>
      </c:catAx>
      <c:valAx>
        <c:axId val="116136576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accent3">
                    <a:lumMod val="50000"/>
                  </a:schemeClr>
                </a:solidFill>
              </a:defRPr>
            </a:pPr>
            <a:endParaRPr lang="en-US"/>
          </a:p>
        </c:txPr>
        <c:crossAx val="116135040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050" b="1">
                <a:solidFill>
                  <a:srgbClr val="00518E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050" b="1">
                <a:solidFill>
                  <a:srgbClr val="4F871D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18463432537034566"/>
          <c:y val="0.79468237368766403"/>
          <c:w val="0.72705949520660373"/>
          <c:h val="0.20531762631233597"/>
        </c:manualLayout>
      </c:layout>
      <c:overlay val="0"/>
      <c:txPr>
        <a:bodyPr/>
        <a:lstStyle/>
        <a:p>
          <a:pPr>
            <a:defRPr sz="1050" b="1">
              <a:solidFill>
                <a:schemeClr val="accent1">
                  <a:lumMod val="75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 w="152400" h="50800" prst="softRound"/>
    </a:sp3d>
  </c:sp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Collections</a:t>
            </a:r>
            <a:r>
              <a:rPr lang="en-US" sz="2000" baseline="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000" baseline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by Fund</a:t>
            </a:r>
            <a:endParaRPr lang="en-US" sz="200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c:rich>
      </c:tx>
      <c:layout>
        <c:manualLayout>
          <c:xMode val="edge"/>
          <c:yMode val="edge"/>
          <c:x val="0.21783965845471032"/>
          <c:y val="1.4571948998178506E-2"/>
        </c:manualLayout>
      </c:layout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48000">
              <a:schemeClr val="accent1">
                <a:lumMod val="20000"/>
                <a:lumOff val="80000"/>
              </a:schemeClr>
            </a:gs>
            <a:gs pos="3000">
              <a:schemeClr val="accent1">
                <a:lumMod val="60000"/>
                <a:lumOff val="40000"/>
              </a:schemeClr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 w="152400" h="50800" prst="softRound"/>
        </a:sp3d>
      </c:spPr>
    </c:sideWall>
    <c:backWall>
      <c:thickness val="0"/>
      <c:spPr>
        <a:gradFill>
          <a:gsLst>
            <a:gs pos="48000">
              <a:schemeClr val="accent1">
                <a:lumMod val="20000"/>
                <a:lumOff val="80000"/>
              </a:schemeClr>
            </a:gs>
            <a:gs pos="3000">
              <a:schemeClr val="accent1">
                <a:lumMod val="60000"/>
                <a:lumOff val="40000"/>
              </a:schemeClr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 w="152400" h="50800" prst="softRound"/>
        </a:sp3d>
      </c:spPr>
    </c:backWall>
    <c:plotArea>
      <c:layout>
        <c:manualLayout>
          <c:layoutTarget val="inner"/>
          <c:xMode val="edge"/>
          <c:yMode val="edge"/>
          <c:x val="0.16683678805018018"/>
          <c:y val="9.8944586152083097E-2"/>
          <c:w val="0.83042253300426994"/>
          <c:h val="0.5327376067428191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'Special Revenue Funds'!$B$40</c:f>
              <c:strCache>
                <c:ptCount val="1"/>
                <c:pt idx="0">
                  <c:v>2016 (% of Full-Year Actuals)</c:v>
                </c:pt>
              </c:strCache>
            </c:strRef>
          </c:tx>
          <c:spPr>
            <a:solidFill>
              <a:srgbClr val="00518E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65100" prst="coolSlant"/>
            </a:sp3d>
          </c:spPr>
          <c:invertIfNegative val="0"/>
          <c:cat>
            <c:strRef>
              <c:f>'Special Revenue Funds'!$A$41:$A$46</c:f>
              <c:strCache>
                <c:ptCount val="6"/>
                <c:pt idx="0">
                  <c:v>Street Operating</c:v>
                </c:pt>
                <c:pt idx="1">
                  <c:v>LEOFF 1 Retirees</c:v>
                </c:pt>
                <c:pt idx="2">
                  <c:v>Lodging Tax</c:v>
                </c:pt>
                <c:pt idx="3">
                  <c:v>Youth Teen</c:v>
                </c:pt>
                <c:pt idx="4">
                  <c:v>Capital Resources</c:v>
                </c:pt>
                <c:pt idx="5">
                  <c:v>Criminal Justice</c:v>
                </c:pt>
              </c:strCache>
            </c:strRef>
          </c:cat>
          <c:val>
            <c:numRef>
              <c:f>'Special Revenue Funds'!$B$41:$B$46</c:f>
              <c:numCache>
                <c:formatCode>0.0%</c:formatCode>
                <c:ptCount val="6"/>
                <c:pt idx="0">
                  <c:v>0.76542127253660674</c:v>
                </c:pt>
                <c:pt idx="1">
                  <c:v>0.72972911504849292</c:v>
                </c:pt>
                <c:pt idx="2">
                  <c:v>0.68690459891322309</c:v>
                </c:pt>
                <c:pt idx="3">
                  <c:v>0.76016410156169389</c:v>
                </c:pt>
                <c:pt idx="4">
                  <c:v>0.72006443727346359</c:v>
                </c:pt>
                <c:pt idx="5">
                  <c:v>0.73059465448837391</c:v>
                </c:pt>
              </c:numCache>
            </c:numRef>
          </c:val>
        </c:ser>
        <c:ser>
          <c:idx val="1"/>
          <c:order val="1"/>
          <c:tx>
            <c:strRef>
              <c:f>'Special Revenue Funds'!$C$40</c:f>
              <c:strCache>
                <c:ptCount val="1"/>
                <c:pt idx="0">
                  <c:v>2017 (% of Budget)</c:v>
                </c:pt>
              </c:strCache>
            </c:strRef>
          </c:tx>
          <c:spPr>
            <a:solidFill>
              <a:srgbClr val="92D05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65100" prst="coolSlant"/>
            </a:sp3d>
          </c:spPr>
          <c:invertIfNegative val="0"/>
          <c:cat>
            <c:strRef>
              <c:f>'Special Revenue Funds'!$A$41:$A$46</c:f>
              <c:strCache>
                <c:ptCount val="6"/>
                <c:pt idx="0">
                  <c:v>Street Operating</c:v>
                </c:pt>
                <c:pt idx="1">
                  <c:v>LEOFF 1 Retirees</c:v>
                </c:pt>
                <c:pt idx="2">
                  <c:v>Lodging Tax</c:v>
                </c:pt>
                <c:pt idx="3">
                  <c:v>Youth Teen</c:v>
                </c:pt>
                <c:pt idx="4">
                  <c:v>Capital Resources</c:v>
                </c:pt>
                <c:pt idx="5">
                  <c:v>Criminal Justice</c:v>
                </c:pt>
              </c:strCache>
            </c:strRef>
          </c:cat>
          <c:val>
            <c:numRef>
              <c:f>'Special Revenue Funds'!$C$41:$C$46</c:f>
              <c:numCache>
                <c:formatCode>0%</c:formatCode>
                <c:ptCount val="6"/>
                <c:pt idx="0">
                  <c:v>0.87336556689070233</c:v>
                </c:pt>
                <c:pt idx="1">
                  <c:v>0.78292299133221332</c:v>
                </c:pt>
                <c:pt idx="2">
                  <c:v>0.77643412811387902</c:v>
                </c:pt>
                <c:pt idx="3">
                  <c:v>0.79018385741977182</c:v>
                </c:pt>
                <c:pt idx="4">
                  <c:v>1.0436313444669083</c:v>
                </c:pt>
                <c:pt idx="5">
                  <c:v>0.87217170705887948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6188288"/>
        <c:axId val="116189824"/>
        <c:axId val="0"/>
      </c:bar3DChart>
      <c:catAx>
        <c:axId val="116188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700000"/>
          <a:lstStyle/>
          <a:p>
            <a:pPr>
              <a:defRPr sz="1050" b="1">
                <a:solidFill>
                  <a:schemeClr val="tx2"/>
                </a:solidFill>
              </a:defRPr>
            </a:pPr>
            <a:endParaRPr lang="en-US"/>
          </a:p>
        </c:txPr>
        <c:crossAx val="116189824"/>
        <c:crosses val="autoZero"/>
        <c:auto val="1"/>
        <c:lblAlgn val="ctr"/>
        <c:lblOffset val="100"/>
        <c:noMultiLvlLbl val="0"/>
      </c:catAx>
      <c:valAx>
        <c:axId val="11618982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accent3">
                    <a:lumMod val="50000"/>
                  </a:schemeClr>
                </a:solidFill>
              </a:defRPr>
            </a:pPr>
            <a:endParaRPr lang="en-US"/>
          </a:p>
        </c:txPr>
        <c:crossAx val="116188288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100" b="1">
                <a:solidFill>
                  <a:srgbClr val="00518E"/>
                </a:solidFill>
                <a:effectLst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100" b="1">
                <a:solidFill>
                  <a:srgbClr val="4F871D"/>
                </a:solidFill>
                <a:effectLst/>
              </a:defRPr>
            </a:pPr>
            <a:endParaRPr lang="en-US"/>
          </a:p>
        </c:txPr>
      </c:legendEntry>
      <c:layout>
        <c:manualLayout>
          <c:xMode val="edge"/>
          <c:yMode val="edge"/>
          <c:x val="0.20580584157250983"/>
          <c:y val="0.84981886067058521"/>
          <c:w val="0.58198799838816839"/>
          <c:h val="0.14119625891833942"/>
        </c:manualLayout>
      </c:layout>
      <c:overlay val="0"/>
      <c:spPr>
        <a:effectLst/>
      </c:spPr>
      <c:txPr>
        <a:bodyPr/>
        <a:lstStyle/>
        <a:p>
          <a:pPr>
            <a:defRPr sz="1100" b="1">
              <a:solidFill>
                <a:schemeClr val="accent1">
                  <a:lumMod val="75000"/>
                </a:schemeClr>
              </a:solidFill>
              <a:effectLst/>
            </a:defRPr>
          </a:pPr>
          <a:endParaRPr lang="en-US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 w="152400" h="50800" prst="softRound"/>
    </a:sp3d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baseline="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Total </a:t>
            </a:r>
            <a:r>
              <a:rPr lang="en-US" sz="18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Revenue Collections</a:t>
            </a:r>
          </a:p>
        </c:rich>
      </c:tx>
      <c:layout>
        <c:manualLayout>
          <c:xMode val="edge"/>
          <c:yMode val="edge"/>
          <c:x val="0.21671119235095612"/>
          <c:y val="4.393547076541835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48000">
              <a:schemeClr val="accent1">
                <a:lumMod val="20000"/>
                <a:lumOff val="80000"/>
              </a:schemeClr>
            </a:gs>
            <a:gs pos="3000">
              <a:schemeClr val="accent1">
                <a:lumMod val="60000"/>
                <a:lumOff val="40000"/>
              </a:schemeClr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 prst="relaxedInset"/>
        </a:sp3d>
      </c:spPr>
    </c:sideWall>
    <c:backWall>
      <c:thickness val="0"/>
      <c:spPr>
        <a:gradFill>
          <a:gsLst>
            <a:gs pos="48000">
              <a:schemeClr val="accent1">
                <a:lumMod val="20000"/>
                <a:lumOff val="80000"/>
              </a:schemeClr>
            </a:gs>
            <a:gs pos="3000">
              <a:schemeClr val="accent1">
                <a:lumMod val="60000"/>
                <a:lumOff val="40000"/>
              </a:schemeClr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 prst="relaxedInset"/>
        </a:sp3d>
      </c:spPr>
    </c:backWall>
    <c:plotArea>
      <c:layout>
        <c:manualLayout>
          <c:layoutTarget val="inner"/>
          <c:xMode val="edge"/>
          <c:yMode val="edge"/>
          <c:x val="0.14019778777652794"/>
          <c:y val="0.13175743542202378"/>
          <c:w val="0.84288034308211479"/>
          <c:h val="0.4875347100624021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'Enterprise Funds'!$A$20</c:f>
              <c:strCache>
                <c:ptCount val="1"/>
                <c:pt idx="0">
                  <c:v>Full-Year Actuals (2012-2016); Budget (2017)</c:v>
                </c:pt>
              </c:strCache>
            </c:strRef>
          </c:tx>
          <c:spPr>
            <a:solidFill>
              <a:srgbClr val="00518E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65100" prst="coolSlant"/>
            </a:sp3d>
          </c:spPr>
          <c:invertIfNegative val="0"/>
          <c:cat>
            <c:numRef>
              <c:f>'Enterprise Funds'!$B$19:$F$19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'Enterprise Funds'!$B$20:$F$20</c:f>
              <c:numCache>
                <c:formatCode>_(* #,##0_);_(* \(#,##0\);_(* "-"??_);_(@_)</c:formatCode>
                <c:ptCount val="5"/>
                <c:pt idx="0">
                  <c:v>81.188719559999996</c:v>
                </c:pt>
                <c:pt idx="1">
                  <c:v>73.735336150000009</c:v>
                </c:pt>
                <c:pt idx="2">
                  <c:v>71.616842980000001</c:v>
                </c:pt>
                <c:pt idx="3">
                  <c:v>76.076876149999975</c:v>
                </c:pt>
                <c:pt idx="4">
                  <c:v>76.015919999999994</c:v>
                </c:pt>
              </c:numCache>
            </c:numRef>
          </c:val>
        </c:ser>
        <c:ser>
          <c:idx val="1"/>
          <c:order val="1"/>
          <c:tx>
            <c:strRef>
              <c:f>'Enterprise Funds'!$A$21</c:f>
              <c:strCache>
                <c:ptCount val="1"/>
                <c:pt idx="0">
                  <c:v>Q3 YTD </c:v>
                </c:pt>
              </c:strCache>
            </c:strRef>
          </c:tx>
          <c:spPr>
            <a:solidFill>
              <a:srgbClr val="92D05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65100" prst="coolSlant"/>
            </a:sp3d>
          </c:spPr>
          <c:invertIfNegative val="0"/>
          <c:cat>
            <c:numRef>
              <c:f>'Enterprise Funds'!$B$19:$F$19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'Enterprise Funds'!$B$21:$F$21</c:f>
              <c:numCache>
                <c:formatCode>_(* #,##0_);_(* \(#,##0\);_(* "-"??_);_(@_)</c:formatCode>
                <c:ptCount val="5"/>
                <c:pt idx="0">
                  <c:v>49.050252190000002</c:v>
                </c:pt>
                <c:pt idx="1">
                  <c:v>55.824167450000004</c:v>
                </c:pt>
                <c:pt idx="2">
                  <c:v>54.470338520000006</c:v>
                </c:pt>
                <c:pt idx="3">
                  <c:v>55.461077499999988</c:v>
                </c:pt>
                <c:pt idx="4">
                  <c:v>60.420159390000002</c:v>
                </c:pt>
              </c:numCache>
            </c:numRef>
          </c:val>
        </c:ser>
        <c:ser>
          <c:idx val="2"/>
          <c:order val="2"/>
          <c:tx>
            <c:strRef>
              <c:f>'Enterprise Funds'!$A$22</c:f>
              <c:strCache>
                <c:ptCount val="1"/>
              </c:strCache>
            </c:strRef>
          </c:tx>
          <c:spPr>
            <a:solidFill>
              <a:schemeClr val="bg1"/>
            </a:solidFill>
          </c:spPr>
          <c:invertIfNegative val="0"/>
          <c:dLbls>
            <c:dLbl>
              <c:idx val="0"/>
              <c:layout>
                <c:manualLayout>
                  <c:x val="7.1055961754780649E-3"/>
                  <c:y val="-0.310115346328523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2191601049868774E-3"/>
                  <c:y val="-0.309070804391046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9329771278590176E-3"/>
                  <c:y val="-0.309245078547457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306289838770154E-2"/>
                  <c:y val="-0.308904067408067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317491563554557E-2"/>
                  <c:y val="-0.321900176572075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9.6896392228762764E-3"/>
                  <c:y val="-0.352144737817215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'Enterprise Funds'!$B$19:$F$19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'Enterprise Funds'!$B$22:$F$22</c:f>
              <c:numCache>
                <c:formatCode>0%</c:formatCode>
                <c:ptCount val="5"/>
                <c:pt idx="0">
                  <c:v>0.60415107487624486</c:v>
                </c:pt>
                <c:pt idx="1">
                  <c:v>0.75708839702631503</c:v>
                </c:pt>
                <c:pt idx="2">
                  <c:v>0.76058000120462732</c:v>
                </c:pt>
                <c:pt idx="3">
                  <c:v>0.72901360185515462</c:v>
                </c:pt>
                <c:pt idx="4">
                  <c:v>0.79483560009534848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099904"/>
        <c:axId val="117101696"/>
        <c:axId val="0"/>
      </c:bar3DChart>
      <c:catAx>
        <c:axId val="117099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accent1">
                    <a:lumMod val="75000"/>
                  </a:schemeClr>
                </a:solidFill>
              </a:defRPr>
            </a:pPr>
            <a:endParaRPr lang="en-US"/>
          </a:p>
        </c:txPr>
        <c:crossAx val="117101696"/>
        <c:crosses val="autoZero"/>
        <c:auto val="1"/>
        <c:lblAlgn val="ctr"/>
        <c:lblOffset val="100"/>
        <c:noMultiLvlLbl val="0"/>
      </c:catAx>
      <c:valAx>
        <c:axId val="117101696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accent3">
                    <a:lumMod val="50000"/>
                  </a:schemeClr>
                </a:solidFill>
              </a:defRPr>
            </a:pPr>
            <a:endParaRPr lang="en-US"/>
          </a:p>
        </c:txPr>
        <c:crossAx val="117099904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050" b="1">
                <a:solidFill>
                  <a:srgbClr val="00518E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050" b="1">
                <a:solidFill>
                  <a:srgbClr val="4F871D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2450154668166479"/>
          <c:y val="0.69895683681376108"/>
          <c:w val="0.61098800149981247"/>
          <c:h val="0.27069225261296337"/>
        </c:manualLayout>
      </c:layout>
      <c:overlay val="0"/>
      <c:txPr>
        <a:bodyPr/>
        <a:lstStyle/>
        <a:p>
          <a:pPr>
            <a:defRPr sz="1050" b="1">
              <a:solidFill>
                <a:schemeClr val="accent1">
                  <a:lumMod val="75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 w="152400" h="50800" prst="softRound"/>
    </a:sp3d>
  </c:sp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baseline="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Collections </a:t>
            </a:r>
            <a:r>
              <a:rPr lang="en-US" sz="2000" baseline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by Fund</a:t>
            </a:r>
            <a:endParaRPr lang="en-US" sz="200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c:rich>
      </c:tx>
      <c:layout>
        <c:manualLayout>
          <c:xMode val="edge"/>
          <c:yMode val="edge"/>
          <c:x val="0.17318242679989121"/>
          <c:y val="5.251241864319002E-2"/>
        </c:manualLayout>
      </c:layout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48000">
              <a:schemeClr val="accent1">
                <a:lumMod val="20000"/>
                <a:lumOff val="80000"/>
              </a:schemeClr>
            </a:gs>
            <a:gs pos="3000">
              <a:schemeClr val="accent1">
                <a:lumMod val="60000"/>
                <a:lumOff val="40000"/>
              </a:schemeClr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 w="152400" h="50800" prst="softRound"/>
        </a:sp3d>
      </c:spPr>
    </c:sideWall>
    <c:backWall>
      <c:thickness val="0"/>
      <c:spPr>
        <a:gradFill>
          <a:gsLst>
            <a:gs pos="48000">
              <a:schemeClr val="accent1">
                <a:lumMod val="20000"/>
                <a:lumOff val="80000"/>
              </a:schemeClr>
            </a:gs>
            <a:gs pos="3000">
              <a:schemeClr val="accent1">
                <a:lumMod val="60000"/>
                <a:lumOff val="40000"/>
              </a:schemeClr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 w="152400" h="50800" prst="softRound"/>
        </a:sp3d>
      </c:spPr>
    </c:backWall>
    <c:plotArea>
      <c:layout>
        <c:manualLayout>
          <c:layoutTarget val="inner"/>
          <c:xMode val="edge"/>
          <c:yMode val="edge"/>
          <c:x val="0.20126843267363215"/>
          <c:y val="0.15495824958746782"/>
          <c:w val="0.64138960463891415"/>
          <c:h val="0.588135717274669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'Enterprise Funds'!$B$37</c:f>
              <c:strCache>
                <c:ptCount val="1"/>
                <c:pt idx="0">
                  <c:v>2016 (% of Full-Year Actuals)</c:v>
                </c:pt>
              </c:strCache>
            </c:strRef>
          </c:tx>
          <c:spPr>
            <a:solidFill>
              <a:srgbClr val="00518E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65100" prst="coolSlant"/>
            </a:sp3d>
          </c:spPr>
          <c:invertIfNegative val="0"/>
          <c:cat>
            <c:strRef>
              <c:f>'Enterprise Funds'!$A$38:$A$41</c:f>
              <c:strCache>
                <c:ptCount val="4"/>
                <c:pt idx="0">
                  <c:v>Water</c:v>
                </c:pt>
                <c:pt idx="1">
                  <c:v>Sewer/Drainage</c:v>
                </c:pt>
                <c:pt idx="2">
                  <c:v>Solid Waste</c:v>
                </c:pt>
                <c:pt idx="3">
                  <c:v>Golf</c:v>
                </c:pt>
              </c:strCache>
            </c:strRef>
          </c:cat>
          <c:val>
            <c:numRef>
              <c:f>'Enterprise Funds'!$B$38:$B$41</c:f>
              <c:numCache>
                <c:formatCode>0.0%</c:formatCode>
                <c:ptCount val="4"/>
                <c:pt idx="0">
                  <c:v>0.76991853217718598</c:v>
                </c:pt>
                <c:pt idx="1">
                  <c:v>0.70646888825182308</c:v>
                </c:pt>
                <c:pt idx="2">
                  <c:v>0.70253033898225803</c:v>
                </c:pt>
                <c:pt idx="3">
                  <c:v>0.85990443377046566</c:v>
                </c:pt>
              </c:numCache>
            </c:numRef>
          </c:val>
        </c:ser>
        <c:ser>
          <c:idx val="1"/>
          <c:order val="1"/>
          <c:tx>
            <c:strRef>
              <c:f>'Enterprise Funds'!$C$37</c:f>
              <c:strCache>
                <c:ptCount val="1"/>
                <c:pt idx="0">
                  <c:v>2017 (% of Budget)</c:v>
                </c:pt>
              </c:strCache>
            </c:strRef>
          </c:tx>
          <c:spPr>
            <a:solidFill>
              <a:srgbClr val="92D05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65100" prst="coolSlant"/>
            </a:sp3d>
          </c:spPr>
          <c:invertIfNegative val="0"/>
          <c:cat>
            <c:strRef>
              <c:f>'Enterprise Funds'!$A$38:$A$41</c:f>
              <c:strCache>
                <c:ptCount val="4"/>
                <c:pt idx="0">
                  <c:v>Water</c:v>
                </c:pt>
                <c:pt idx="1">
                  <c:v>Sewer/Drainage</c:v>
                </c:pt>
                <c:pt idx="2">
                  <c:v>Solid Waste</c:v>
                </c:pt>
                <c:pt idx="3">
                  <c:v>Golf</c:v>
                </c:pt>
              </c:strCache>
            </c:strRef>
          </c:cat>
          <c:val>
            <c:numRef>
              <c:f>'Enterprise Funds'!$C$38:$C$41</c:f>
              <c:numCache>
                <c:formatCode>0.0%</c:formatCode>
                <c:ptCount val="4"/>
                <c:pt idx="0">
                  <c:v>0.85006688671160224</c:v>
                </c:pt>
                <c:pt idx="1">
                  <c:v>0.76927988187523066</c:v>
                </c:pt>
                <c:pt idx="2">
                  <c:v>0.60302137355370067</c:v>
                </c:pt>
                <c:pt idx="3">
                  <c:v>0.89058516199358495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149056"/>
        <c:axId val="117154944"/>
        <c:axId val="0"/>
      </c:bar3DChart>
      <c:catAx>
        <c:axId val="1171490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700000"/>
          <a:lstStyle/>
          <a:p>
            <a:pPr>
              <a:defRPr b="1">
                <a:solidFill>
                  <a:schemeClr val="tx2"/>
                </a:solidFill>
              </a:defRPr>
            </a:pPr>
            <a:endParaRPr lang="en-US"/>
          </a:p>
        </c:txPr>
        <c:crossAx val="117154944"/>
        <c:crosses val="autoZero"/>
        <c:auto val="1"/>
        <c:lblAlgn val="ctr"/>
        <c:lblOffset val="100"/>
        <c:noMultiLvlLbl val="0"/>
      </c:catAx>
      <c:valAx>
        <c:axId val="11715494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accent3">
                    <a:lumMod val="50000"/>
                  </a:schemeClr>
                </a:solidFill>
              </a:defRPr>
            </a:pPr>
            <a:endParaRPr lang="en-US"/>
          </a:p>
        </c:txPr>
        <c:crossAx val="117149056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100" b="1">
                <a:solidFill>
                  <a:srgbClr val="00518E"/>
                </a:solidFill>
                <a:effectLst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100" b="1">
                <a:solidFill>
                  <a:srgbClr val="4F871D"/>
                </a:solidFill>
                <a:effectLst/>
              </a:defRPr>
            </a:pPr>
            <a:endParaRPr lang="en-US"/>
          </a:p>
        </c:txPr>
      </c:legendEntry>
      <c:layout>
        <c:manualLayout>
          <c:xMode val="edge"/>
          <c:yMode val="edge"/>
          <c:x val="0.28749307098998378"/>
          <c:y val="0.91507715786928756"/>
          <c:w val="0.58198799838816839"/>
          <c:h val="8.2665411376691339E-2"/>
        </c:manualLayout>
      </c:layout>
      <c:overlay val="0"/>
      <c:spPr>
        <a:effectLst/>
      </c:spPr>
      <c:txPr>
        <a:bodyPr/>
        <a:lstStyle/>
        <a:p>
          <a:pPr>
            <a:defRPr sz="1100" b="1">
              <a:solidFill>
                <a:schemeClr val="accent1">
                  <a:lumMod val="75000"/>
                </a:schemeClr>
              </a:solidFill>
              <a:effectLst/>
            </a:defRPr>
          </a:pPr>
          <a:endParaRPr lang="en-US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 w="152400" h="50800" prst="softRound"/>
    </a:sp3d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19523365228679"/>
          <c:y val="4.2037757562220737E-2"/>
          <c:w val="0.81343492064426437"/>
          <c:h val="0.82546075568436161"/>
        </c:manualLayout>
      </c:layout>
      <c:lineChart>
        <c:grouping val="standard"/>
        <c:varyColors val="0"/>
        <c:ser>
          <c:idx val="0"/>
          <c:order val="0"/>
          <c:tx>
            <c:strRef>
              <c:f>'C&amp;I Data'!$HA$36</c:f>
              <c:strCache>
                <c:ptCount val="1"/>
                <c:pt idx="0">
                  <c:v>Total C&amp;I</c:v>
                </c:pt>
              </c:strCache>
            </c:strRef>
          </c:tx>
          <c:spPr>
            <a:ln w="50800" cmpd="sng">
              <a:solidFill>
                <a:srgbClr val="00008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diamond"/>
            <c:size val="7"/>
            <c:spPr>
              <a:solidFill>
                <a:srgbClr val="00518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('C&amp;I Data'!$B$47,'C&amp;I Data'!$B$48,'C&amp;I Data'!$B$37,'C&amp;I Data'!$B$38,'C&amp;I Data'!$B$39)</c:f>
              <c:strCache>
                <c:ptCount val="5"/>
                <c:pt idx="0">
                  <c:v>3rd Quarter 2016</c:v>
                </c:pt>
                <c:pt idx="1">
                  <c:v>4th Quarter 2016</c:v>
                </c:pt>
                <c:pt idx="2">
                  <c:v>1st Quarter 2017</c:v>
                </c:pt>
                <c:pt idx="3">
                  <c:v>2nd Quarter 2017</c:v>
                </c:pt>
                <c:pt idx="4">
                  <c:v>3rd Quarter 2017</c:v>
                </c:pt>
              </c:strCache>
            </c:strRef>
          </c:cat>
          <c:val>
            <c:numRef>
              <c:f>('C&amp;I Data'!$HA$47,'C&amp;I Data'!$HA$48,'C&amp;I Data'!$HA$37,'C&amp;I Data'!$HA$38,'C&amp;I Data'!$HA$39)</c:f>
              <c:numCache>
                <c:formatCode>_(* #,##0_);_(* \(#,##0\);_(* "-"??_);_(@_)</c:formatCode>
                <c:ptCount val="5"/>
                <c:pt idx="0">
                  <c:v>132671549.29000001</c:v>
                </c:pt>
                <c:pt idx="1">
                  <c:v>138323473.41</c:v>
                </c:pt>
                <c:pt idx="2">
                  <c:v>146496392.72</c:v>
                </c:pt>
                <c:pt idx="3">
                  <c:v>158987509.08000001</c:v>
                </c:pt>
                <c:pt idx="4">
                  <c:v>166310586.09999999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'C&amp;I Data'!$HM$36</c:f>
              <c:strCache>
                <c:ptCount val="1"/>
                <c:pt idx="0">
                  <c:v>LGIP</c:v>
                </c:pt>
              </c:strCache>
            </c:strRef>
          </c:tx>
          <c:spPr>
            <a:ln w="50800" cmpd="sng">
              <a:solidFill>
                <a:srgbClr val="FF0000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triangle"/>
            <c:size val="7"/>
            <c:spPr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Pt>
            <c:idx val="3"/>
            <c:bubble3D val="0"/>
          </c:dPt>
          <c:cat>
            <c:strRef>
              <c:f>('C&amp;I Data'!$B$47,'C&amp;I Data'!$B$48,'C&amp;I Data'!$B$37,'C&amp;I Data'!$B$38,'C&amp;I Data'!$B$39)</c:f>
              <c:strCache>
                <c:ptCount val="5"/>
                <c:pt idx="0">
                  <c:v>3rd Quarter 2016</c:v>
                </c:pt>
                <c:pt idx="1">
                  <c:v>4th Quarter 2016</c:v>
                </c:pt>
                <c:pt idx="2">
                  <c:v>1st Quarter 2017</c:v>
                </c:pt>
                <c:pt idx="3">
                  <c:v>2nd Quarter 2017</c:v>
                </c:pt>
                <c:pt idx="4">
                  <c:v>3rd Quarter 2017</c:v>
                </c:pt>
              </c:strCache>
            </c:strRef>
          </c:cat>
          <c:val>
            <c:numRef>
              <c:f>('C&amp;I Data'!$HM$47,'C&amp;I Data'!$HM$48,'C&amp;I Data'!$HM$37,'C&amp;I Data'!$HM$38,'C&amp;I Data'!$HM$39)</c:f>
              <c:numCache>
                <c:formatCode>_(* #,##0_);_(* \(#,##0\);_(* "-"??_);_(@_)</c:formatCode>
                <c:ptCount val="5"/>
                <c:pt idx="0">
                  <c:v>97040450.030000001</c:v>
                </c:pt>
                <c:pt idx="1">
                  <c:v>100043099.44</c:v>
                </c:pt>
                <c:pt idx="2">
                  <c:v>73042978.75</c:v>
                </c:pt>
                <c:pt idx="3">
                  <c:v>85068484.189999998</c:v>
                </c:pt>
                <c:pt idx="4">
                  <c:v>93086268.890000001</c:v>
                </c:pt>
              </c:numCache>
            </c:numRef>
          </c:val>
          <c:smooth val="0"/>
        </c:ser>
        <c:ser>
          <c:idx val="14"/>
          <c:order val="2"/>
          <c:tx>
            <c:strRef>
              <c:f>'C&amp;I Data'!$HO$36</c:f>
              <c:strCache>
                <c:ptCount val="1"/>
                <c:pt idx="0">
                  <c:v>Other Investments</c:v>
                </c:pt>
              </c:strCache>
            </c:strRef>
          </c:tx>
          <c:spPr>
            <a:ln w="41275">
              <a:solidFill>
                <a:schemeClr val="accent3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7"/>
            <c:spPr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('C&amp;I Data'!$B$47,'C&amp;I Data'!$B$48,'C&amp;I Data'!$B$37,'C&amp;I Data'!$B$38,'C&amp;I Data'!$B$39)</c:f>
              <c:strCache>
                <c:ptCount val="5"/>
                <c:pt idx="0">
                  <c:v>3rd Quarter 2016</c:v>
                </c:pt>
                <c:pt idx="1">
                  <c:v>4th Quarter 2016</c:v>
                </c:pt>
                <c:pt idx="2">
                  <c:v>1st Quarter 2017</c:v>
                </c:pt>
                <c:pt idx="3">
                  <c:v>2nd Quarter 2017</c:v>
                </c:pt>
                <c:pt idx="4">
                  <c:v>3rd Quarter 2017</c:v>
                </c:pt>
              </c:strCache>
            </c:strRef>
          </c:cat>
          <c:val>
            <c:numRef>
              <c:f>('C&amp;I Data'!$HO$47,'C&amp;I Data'!$HO$48,'C&amp;I Data'!$HO$37,'C&amp;I Data'!$HO$38,'C&amp;I Data'!$HO$39)</c:f>
              <c:numCache>
                <c:formatCode>_(* #,##0_);_(* \(#,##0\);_(* "-"??_);_(@_)</c:formatCode>
                <c:ptCount val="5"/>
                <c:pt idx="0">
                  <c:v>19970357.359999999</c:v>
                </c:pt>
                <c:pt idx="1">
                  <c:v>20187827.699999999</c:v>
                </c:pt>
                <c:pt idx="2">
                  <c:v>55069418.759999998</c:v>
                </c:pt>
                <c:pt idx="3">
                  <c:v>55061246.490000002</c:v>
                </c:pt>
                <c:pt idx="4">
                  <c:v>55026467.549999997</c:v>
                </c:pt>
              </c:numCache>
            </c:numRef>
          </c:val>
          <c:smooth val="0"/>
        </c:ser>
        <c:ser>
          <c:idx val="1"/>
          <c:order val="3"/>
          <c:tx>
            <c:strRef>
              <c:f>'C&amp;I Data'!$HB$5</c:f>
              <c:strCache>
                <c:ptCount val="1"/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FFFF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('C&amp;I Data'!$B$47,'C&amp;I Data'!$B$48,'C&amp;I Data'!$B$37,'C&amp;I Data'!$B$38,'C&amp;I Data'!$B$39)</c:f>
              <c:strCache>
                <c:ptCount val="5"/>
                <c:pt idx="0">
                  <c:v>3rd Quarter 2016</c:v>
                </c:pt>
                <c:pt idx="1">
                  <c:v>4th Quarter 2016</c:v>
                </c:pt>
                <c:pt idx="2">
                  <c:v>1st Quarter 2017</c:v>
                </c:pt>
                <c:pt idx="3">
                  <c:v>2nd Quarter 2017</c:v>
                </c:pt>
                <c:pt idx="4">
                  <c:v>3rd Quarter 2017</c:v>
                </c:pt>
              </c:strCache>
            </c:strRef>
          </c:cat>
          <c:val>
            <c:numRef>
              <c:f>'C&amp;I Data'!$HB$40</c:f>
            </c:numRef>
          </c:val>
          <c:smooth val="0"/>
        </c:ser>
        <c:ser>
          <c:idx val="12"/>
          <c:order val="4"/>
          <c:tx>
            <c:strRef>
              <c:f>'C&amp;I Data'!$HC$36</c:f>
              <c:strCache>
                <c:ptCount val="1"/>
                <c:pt idx="0">
                  <c:v>Cash</c:v>
                </c:pt>
              </c:strCache>
            </c:strRef>
          </c:tx>
          <c:spPr>
            <a:ln w="50800">
              <a:solidFill>
                <a:srgbClr val="4B7F1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x"/>
            <c:size val="7"/>
            <c:spPr>
              <a:solidFill>
                <a:srgbClr val="4F871D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('C&amp;I Data'!$B$47,'C&amp;I Data'!$B$48,'C&amp;I Data'!$B$37,'C&amp;I Data'!$B$38,'C&amp;I Data'!$B$39)</c:f>
              <c:strCache>
                <c:ptCount val="5"/>
                <c:pt idx="0">
                  <c:v>3rd Quarter 2016</c:v>
                </c:pt>
                <c:pt idx="1">
                  <c:v>4th Quarter 2016</c:v>
                </c:pt>
                <c:pt idx="2">
                  <c:v>1st Quarter 2017</c:v>
                </c:pt>
                <c:pt idx="3">
                  <c:v>2nd Quarter 2017</c:v>
                </c:pt>
                <c:pt idx="4">
                  <c:v>3rd Quarter 2017</c:v>
                </c:pt>
              </c:strCache>
            </c:strRef>
          </c:cat>
          <c:val>
            <c:numRef>
              <c:f>('C&amp;I Data'!$HC$47,'C&amp;I Data'!$HC$48,'C&amp;I Data'!$HC$37,'C&amp;I Data'!$HC$38,'C&amp;I Data'!$HC$39)</c:f>
              <c:numCache>
                <c:formatCode>_(* #,##0_);_(* \(#,##0\);_(* "-"??_);_(@_)</c:formatCode>
                <c:ptCount val="5"/>
                <c:pt idx="0">
                  <c:v>15660741.9</c:v>
                </c:pt>
                <c:pt idx="1">
                  <c:v>18310016.609999999</c:v>
                </c:pt>
                <c:pt idx="2">
                  <c:v>18383995.210000001</c:v>
                </c:pt>
                <c:pt idx="3">
                  <c:v>18857778.399999999</c:v>
                </c:pt>
                <c:pt idx="4">
                  <c:v>18197849.66</c:v>
                </c:pt>
              </c:numCache>
            </c:numRef>
          </c:val>
          <c:smooth val="0"/>
        </c:ser>
        <c:ser>
          <c:idx val="3"/>
          <c:order val="5"/>
          <c:tx>
            <c:strRef>
              <c:f>'C&amp;I Data'!$HD$5</c:f>
              <c:strCache>
                <c:ptCount val="1"/>
              </c:strCache>
            </c:strRef>
          </c:tx>
          <c:cat>
            <c:strRef>
              <c:f>('C&amp;I Data'!$B$47,'C&amp;I Data'!$B$48,'C&amp;I Data'!$B$37,'C&amp;I Data'!$B$38,'C&amp;I Data'!$B$39)</c:f>
              <c:strCache>
                <c:ptCount val="5"/>
                <c:pt idx="0">
                  <c:v>3rd Quarter 2016</c:v>
                </c:pt>
                <c:pt idx="1">
                  <c:v>4th Quarter 2016</c:v>
                </c:pt>
                <c:pt idx="2">
                  <c:v>1st Quarter 2017</c:v>
                </c:pt>
                <c:pt idx="3">
                  <c:v>2nd Quarter 2017</c:v>
                </c:pt>
                <c:pt idx="4">
                  <c:v>3rd Quarter 2017</c:v>
                </c:pt>
              </c:strCache>
            </c:strRef>
          </c:cat>
          <c:val>
            <c:numRef>
              <c:f>'C&amp;I Data'!$HD$40</c:f>
            </c:numRef>
          </c:val>
          <c:smooth val="0"/>
        </c:ser>
        <c:ser>
          <c:idx val="4"/>
          <c:order val="6"/>
          <c:tx>
            <c:strRef>
              <c:f>'C&amp;I Data'!$HE$5</c:f>
              <c:strCache>
                <c:ptCount val="1"/>
              </c:strCache>
            </c:strRef>
          </c:tx>
          <c:cat>
            <c:strRef>
              <c:f>('C&amp;I Data'!$B$47,'C&amp;I Data'!$B$48,'C&amp;I Data'!$B$37,'C&amp;I Data'!$B$38,'C&amp;I Data'!$B$39)</c:f>
              <c:strCache>
                <c:ptCount val="5"/>
                <c:pt idx="0">
                  <c:v>3rd Quarter 2016</c:v>
                </c:pt>
                <c:pt idx="1">
                  <c:v>4th Quarter 2016</c:v>
                </c:pt>
                <c:pt idx="2">
                  <c:v>1st Quarter 2017</c:v>
                </c:pt>
                <c:pt idx="3">
                  <c:v>2nd Quarter 2017</c:v>
                </c:pt>
                <c:pt idx="4">
                  <c:v>3rd Quarter 2017</c:v>
                </c:pt>
              </c:strCache>
            </c:strRef>
          </c:cat>
          <c:val>
            <c:numRef>
              <c:f>'C&amp;I Data'!$HE$40</c:f>
            </c:numRef>
          </c:val>
          <c:smooth val="0"/>
        </c:ser>
        <c:ser>
          <c:idx val="5"/>
          <c:order val="7"/>
          <c:tx>
            <c:strRef>
              <c:f>'C&amp;I Data'!$HF$5</c:f>
              <c:strCache>
                <c:ptCount val="1"/>
              </c:strCache>
            </c:strRef>
          </c:tx>
          <c:cat>
            <c:strRef>
              <c:f>('C&amp;I Data'!$B$47,'C&amp;I Data'!$B$48,'C&amp;I Data'!$B$37,'C&amp;I Data'!$B$38,'C&amp;I Data'!$B$39)</c:f>
              <c:strCache>
                <c:ptCount val="5"/>
                <c:pt idx="0">
                  <c:v>3rd Quarter 2016</c:v>
                </c:pt>
                <c:pt idx="1">
                  <c:v>4th Quarter 2016</c:v>
                </c:pt>
                <c:pt idx="2">
                  <c:v>1st Quarter 2017</c:v>
                </c:pt>
                <c:pt idx="3">
                  <c:v>2nd Quarter 2017</c:v>
                </c:pt>
                <c:pt idx="4">
                  <c:v>3rd Quarter 2017</c:v>
                </c:pt>
              </c:strCache>
            </c:strRef>
          </c:cat>
          <c:val>
            <c:numRef>
              <c:f>'C&amp;I Data'!$HF$40</c:f>
            </c:numRef>
          </c:val>
          <c:smooth val="0"/>
        </c:ser>
        <c:ser>
          <c:idx val="6"/>
          <c:order val="8"/>
          <c:tx>
            <c:strRef>
              <c:f>'C&amp;I Data'!$HG$5</c:f>
              <c:strCache>
                <c:ptCount val="1"/>
              </c:strCache>
            </c:strRef>
          </c:tx>
          <c:cat>
            <c:strRef>
              <c:f>('C&amp;I Data'!$B$47,'C&amp;I Data'!$B$48,'C&amp;I Data'!$B$37,'C&amp;I Data'!$B$38,'C&amp;I Data'!$B$39)</c:f>
              <c:strCache>
                <c:ptCount val="5"/>
                <c:pt idx="0">
                  <c:v>3rd Quarter 2016</c:v>
                </c:pt>
                <c:pt idx="1">
                  <c:v>4th Quarter 2016</c:v>
                </c:pt>
                <c:pt idx="2">
                  <c:v>1st Quarter 2017</c:v>
                </c:pt>
                <c:pt idx="3">
                  <c:v>2nd Quarter 2017</c:v>
                </c:pt>
                <c:pt idx="4">
                  <c:v>3rd Quarter 2017</c:v>
                </c:pt>
              </c:strCache>
            </c:strRef>
          </c:cat>
          <c:val>
            <c:numRef>
              <c:f>'C&amp;I Data'!$HG$40</c:f>
            </c:numRef>
          </c:val>
          <c:smooth val="0"/>
        </c:ser>
        <c:ser>
          <c:idx val="7"/>
          <c:order val="9"/>
          <c:tx>
            <c:strRef>
              <c:f>'C&amp;I Data'!$HH$5</c:f>
              <c:strCache>
                <c:ptCount val="1"/>
              </c:strCache>
            </c:strRef>
          </c:tx>
          <c:cat>
            <c:strRef>
              <c:f>('C&amp;I Data'!$B$47,'C&amp;I Data'!$B$48,'C&amp;I Data'!$B$37,'C&amp;I Data'!$B$38,'C&amp;I Data'!$B$39)</c:f>
              <c:strCache>
                <c:ptCount val="5"/>
                <c:pt idx="0">
                  <c:v>3rd Quarter 2016</c:v>
                </c:pt>
                <c:pt idx="1">
                  <c:v>4th Quarter 2016</c:v>
                </c:pt>
                <c:pt idx="2">
                  <c:v>1st Quarter 2017</c:v>
                </c:pt>
                <c:pt idx="3">
                  <c:v>2nd Quarter 2017</c:v>
                </c:pt>
                <c:pt idx="4">
                  <c:v>3rd Quarter 2017</c:v>
                </c:pt>
              </c:strCache>
            </c:strRef>
          </c:cat>
          <c:val>
            <c:numRef>
              <c:f>'C&amp;I Data'!$HH$40</c:f>
            </c:numRef>
          </c:val>
          <c:smooth val="0"/>
        </c:ser>
        <c:ser>
          <c:idx val="8"/>
          <c:order val="10"/>
          <c:tx>
            <c:strRef>
              <c:f>'C&amp;I Data'!$HI$5</c:f>
              <c:strCache>
                <c:ptCount val="1"/>
              </c:strCache>
            </c:strRef>
          </c:tx>
          <c:cat>
            <c:strRef>
              <c:f>('C&amp;I Data'!$B$47,'C&amp;I Data'!$B$48,'C&amp;I Data'!$B$37,'C&amp;I Data'!$B$38,'C&amp;I Data'!$B$39)</c:f>
              <c:strCache>
                <c:ptCount val="5"/>
                <c:pt idx="0">
                  <c:v>3rd Quarter 2016</c:v>
                </c:pt>
                <c:pt idx="1">
                  <c:v>4th Quarter 2016</c:v>
                </c:pt>
                <c:pt idx="2">
                  <c:v>1st Quarter 2017</c:v>
                </c:pt>
                <c:pt idx="3">
                  <c:v>2nd Quarter 2017</c:v>
                </c:pt>
                <c:pt idx="4">
                  <c:v>3rd Quarter 2017</c:v>
                </c:pt>
              </c:strCache>
            </c:strRef>
          </c:cat>
          <c:val>
            <c:numRef>
              <c:f>'C&amp;I Data'!$HI$40</c:f>
            </c:numRef>
          </c:val>
          <c:smooth val="0"/>
        </c:ser>
        <c:ser>
          <c:idx val="9"/>
          <c:order val="11"/>
          <c:tx>
            <c:strRef>
              <c:f>'C&amp;I Data'!$HJ$5</c:f>
              <c:strCache>
                <c:ptCount val="1"/>
              </c:strCache>
            </c:strRef>
          </c:tx>
          <c:cat>
            <c:strRef>
              <c:f>('C&amp;I Data'!$B$47,'C&amp;I Data'!$B$48,'C&amp;I Data'!$B$37,'C&amp;I Data'!$B$38,'C&amp;I Data'!$B$39)</c:f>
              <c:strCache>
                <c:ptCount val="5"/>
                <c:pt idx="0">
                  <c:v>3rd Quarter 2016</c:v>
                </c:pt>
                <c:pt idx="1">
                  <c:v>4th Quarter 2016</c:v>
                </c:pt>
                <c:pt idx="2">
                  <c:v>1st Quarter 2017</c:v>
                </c:pt>
                <c:pt idx="3">
                  <c:v>2nd Quarter 2017</c:v>
                </c:pt>
                <c:pt idx="4">
                  <c:v>3rd Quarter 2017</c:v>
                </c:pt>
              </c:strCache>
            </c:strRef>
          </c:cat>
          <c:val>
            <c:numRef>
              <c:f>'C&amp;I Data'!$HJ$40</c:f>
            </c:numRef>
          </c:val>
          <c:smooth val="0"/>
        </c:ser>
        <c:ser>
          <c:idx val="10"/>
          <c:order val="12"/>
          <c:tx>
            <c:strRef>
              <c:f>'C&amp;I Data'!$HK$5</c:f>
              <c:strCache>
                <c:ptCount val="1"/>
              </c:strCache>
            </c:strRef>
          </c:tx>
          <c:cat>
            <c:strRef>
              <c:f>('C&amp;I Data'!$B$47,'C&amp;I Data'!$B$48,'C&amp;I Data'!$B$37,'C&amp;I Data'!$B$38,'C&amp;I Data'!$B$39)</c:f>
              <c:strCache>
                <c:ptCount val="5"/>
                <c:pt idx="0">
                  <c:v>3rd Quarter 2016</c:v>
                </c:pt>
                <c:pt idx="1">
                  <c:v>4th Quarter 2016</c:v>
                </c:pt>
                <c:pt idx="2">
                  <c:v>1st Quarter 2017</c:v>
                </c:pt>
                <c:pt idx="3">
                  <c:v>2nd Quarter 2017</c:v>
                </c:pt>
                <c:pt idx="4">
                  <c:v>3rd Quarter 2017</c:v>
                </c:pt>
              </c:strCache>
            </c:strRef>
          </c:cat>
          <c:val>
            <c:numRef>
              <c:f>'C&amp;I Data'!$HK$40</c:f>
            </c:numRef>
          </c:val>
          <c:smooth val="0"/>
        </c:ser>
        <c:ser>
          <c:idx val="11"/>
          <c:order val="13"/>
          <c:tx>
            <c:strRef>
              <c:f>'C&amp;I Data'!$HL$5</c:f>
              <c:strCache>
                <c:ptCount val="1"/>
              </c:strCache>
            </c:strRef>
          </c:tx>
          <c:cat>
            <c:strRef>
              <c:f>('C&amp;I Data'!$B$47,'C&amp;I Data'!$B$48,'C&amp;I Data'!$B$37,'C&amp;I Data'!$B$38,'C&amp;I Data'!$B$39)</c:f>
              <c:strCache>
                <c:ptCount val="5"/>
                <c:pt idx="0">
                  <c:v>3rd Quarter 2016</c:v>
                </c:pt>
                <c:pt idx="1">
                  <c:v>4th Quarter 2016</c:v>
                </c:pt>
                <c:pt idx="2">
                  <c:v>1st Quarter 2017</c:v>
                </c:pt>
                <c:pt idx="3">
                  <c:v>2nd Quarter 2017</c:v>
                </c:pt>
                <c:pt idx="4">
                  <c:v>3rd Quarter 2017</c:v>
                </c:pt>
              </c:strCache>
            </c:strRef>
          </c:cat>
          <c:val>
            <c:numRef>
              <c:f>'C&amp;I Data'!$HL$40</c:f>
            </c:numRef>
          </c:val>
          <c:smooth val="0"/>
        </c:ser>
        <c:ser>
          <c:idx val="13"/>
          <c:order val="14"/>
          <c:tx>
            <c:strRef>
              <c:f>'C&amp;I Data'!$HN$5</c:f>
              <c:strCache>
                <c:ptCount val="1"/>
              </c:strCache>
            </c:strRef>
          </c:tx>
          <c:cat>
            <c:strRef>
              <c:f>('C&amp;I Data'!$B$47,'C&amp;I Data'!$B$48,'C&amp;I Data'!$B$37,'C&amp;I Data'!$B$38,'C&amp;I Data'!$B$39)</c:f>
              <c:strCache>
                <c:ptCount val="5"/>
                <c:pt idx="0">
                  <c:v>3rd Quarter 2016</c:v>
                </c:pt>
                <c:pt idx="1">
                  <c:v>4th Quarter 2016</c:v>
                </c:pt>
                <c:pt idx="2">
                  <c:v>1st Quarter 2017</c:v>
                </c:pt>
                <c:pt idx="3">
                  <c:v>2nd Quarter 2017</c:v>
                </c:pt>
                <c:pt idx="4">
                  <c:v>3rd Quarter 2017</c:v>
                </c:pt>
              </c:strCache>
            </c:strRef>
          </c:cat>
          <c:val>
            <c:numRef>
              <c:f>'C&amp;I Data'!$HN$40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394048"/>
        <c:axId val="115395584"/>
      </c:lineChart>
      <c:catAx>
        <c:axId val="115394048"/>
        <c:scaling>
          <c:orientation val="minMax"/>
        </c:scaling>
        <c:delete val="0"/>
        <c:axPos val="b"/>
        <c:majorGridlines>
          <c:spPr>
            <a:ln w="3175">
              <a:noFill/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spc="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395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539558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&quot;$&quot;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394048"/>
        <c:crosses val="autoZero"/>
        <c:crossBetween val="between"/>
      </c:valAx>
      <c:spPr>
        <a:gradFill>
          <a:gsLst>
            <a:gs pos="12000">
              <a:schemeClr val="accent2">
                <a:lumMod val="60000"/>
                <a:lumOff val="40000"/>
              </a:schemeClr>
            </a:gs>
            <a:gs pos="99167">
              <a:schemeClr val="bg1"/>
            </a:gs>
            <a:gs pos="64000">
              <a:schemeClr val="accent3">
                <a:lumMod val="20000"/>
                <a:lumOff val="80000"/>
              </a:schemeClr>
            </a:gs>
          </a:gsLst>
          <a:lin ang="5400000" scaled="0"/>
        </a:gradFill>
        <a:ln w="12700">
          <a:solidFill>
            <a:srgbClr val="80808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</a:sp3d>
      </c:spPr>
    </c:plotArea>
    <c:legend>
      <c:legendPos val="b"/>
      <c:layout>
        <c:manualLayout>
          <c:xMode val="edge"/>
          <c:yMode val="edge"/>
          <c:x val="0.25132006110249389"/>
          <c:y val="0.93786777040299063"/>
          <c:w val="0.53669043728024568"/>
          <c:h val="4.1704258689047556E-2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105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975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20508465853533"/>
          <c:y val="5.9629269076545345E-2"/>
          <c:w val="0.83930060213061608"/>
          <c:h val="0.78042074286168772"/>
        </c:manualLayout>
      </c:layout>
      <c:lineChart>
        <c:grouping val="standard"/>
        <c:varyColors val="0"/>
        <c:ser>
          <c:idx val="1"/>
          <c:order val="0"/>
          <c:tx>
            <c:strRef>
              <c:f>'GF Cash Flow'!$E$4</c:f>
              <c:strCache>
                <c:ptCount val="1"/>
                <c:pt idx="0">
                  <c:v> 2014</c:v>
                </c:pt>
              </c:strCache>
            </c:strRef>
          </c:tx>
          <c:spPr>
            <a:ln w="57150" cmpd="sng">
              <a:prstDash val="solid"/>
            </a:ln>
          </c:spPr>
          <c:marker>
            <c:symbol val="square"/>
            <c:size val="6"/>
          </c:marker>
          <c:cat>
            <c:strRef>
              <c:f>'GF Cash Flow'!$B$5:$B$16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'GF Cash Flow'!$E$5:$E$16</c:f>
              <c:numCache>
                <c:formatCode>_(* #,##0.00_);_(* \(#,##0.00\);_(* "-"??_);_(@_)</c:formatCode>
                <c:ptCount val="12"/>
                <c:pt idx="0">
                  <c:v>3146025.88</c:v>
                </c:pt>
                <c:pt idx="1">
                  <c:v>4061669.22</c:v>
                </c:pt>
                <c:pt idx="2">
                  <c:v>5373175.7400000002</c:v>
                </c:pt>
                <c:pt idx="3">
                  <c:v>6803432.9500000002</c:v>
                </c:pt>
                <c:pt idx="4">
                  <c:v>13529023.529999999</c:v>
                </c:pt>
                <c:pt idx="5">
                  <c:v>12729162.42</c:v>
                </c:pt>
                <c:pt idx="6">
                  <c:v>11388033.23</c:v>
                </c:pt>
                <c:pt idx="7">
                  <c:v>10981899.189999999</c:v>
                </c:pt>
                <c:pt idx="8">
                  <c:v>10944522.75</c:v>
                </c:pt>
                <c:pt idx="9">
                  <c:v>12710171.98</c:v>
                </c:pt>
                <c:pt idx="10">
                  <c:v>13437641.869999999</c:v>
                </c:pt>
                <c:pt idx="11">
                  <c:v>10381072.67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'GF Cash Flow'!$F$4</c:f>
              <c:strCache>
                <c:ptCount val="1"/>
                <c:pt idx="0">
                  <c:v> 2015</c:v>
                </c:pt>
              </c:strCache>
            </c:strRef>
          </c:tx>
          <c:spPr>
            <a:ln w="57150"/>
          </c:spPr>
          <c:marker>
            <c:symbol val="square"/>
            <c:size val="5"/>
          </c:marker>
          <c:cat>
            <c:strRef>
              <c:f>'GF Cash Flow'!$B$5:$B$16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'GF Cash Flow'!$F$5:$F$16</c:f>
              <c:numCache>
                <c:formatCode>_(* #,##0.00_);_(* \(#,##0.00\);_(* "-"??_);_(@_)</c:formatCode>
                <c:ptCount val="12"/>
                <c:pt idx="0">
                  <c:v>9421447.0999999996</c:v>
                </c:pt>
                <c:pt idx="1">
                  <c:v>9162771.2799999993</c:v>
                </c:pt>
                <c:pt idx="2">
                  <c:v>8285168.3399999999</c:v>
                </c:pt>
                <c:pt idx="3">
                  <c:v>13769026.810000001</c:v>
                </c:pt>
                <c:pt idx="4">
                  <c:v>17682324.530000001</c:v>
                </c:pt>
                <c:pt idx="5">
                  <c:v>15197741.07</c:v>
                </c:pt>
                <c:pt idx="6">
                  <c:v>17340041.629999999</c:v>
                </c:pt>
                <c:pt idx="7">
                  <c:v>13737671.9</c:v>
                </c:pt>
                <c:pt idx="8">
                  <c:v>9899190.3399999999</c:v>
                </c:pt>
                <c:pt idx="9">
                  <c:v>9113233.1799999997</c:v>
                </c:pt>
                <c:pt idx="10">
                  <c:v>13026994.51</c:v>
                </c:pt>
                <c:pt idx="11">
                  <c:v>7230095.8499999996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'GF Cash Flow'!$G$4</c:f>
              <c:strCache>
                <c:ptCount val="1"/>
                <c:pt idx="0">
                  <c:v> 2016</c:v>
                </c:pt>
              </c:strCache>
            </c:strRef>
          </c:tx>
          <c:spPr>
            <a:ln w="57150"/>
          </c:spPr>
          <c:marker>
            <c:symbol val="square"/>
            <c:size val="5"/>
          </c:marker>
          <c:cat>
            <c:strRef>
              <c:f>'GF Cash Flow'!$B$5:$B$16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'GF Cash Flow'!$G$5:$G$16</c:f>
              <c:numCache>
                <c:formatCode>_(* #,##0.00_);_(* \(#,##0.00\);_(* "-"??_);_(@_)</c:formatCode>
                <c:ptCount val="12"/>
                <c:pt idx="0">
                  <c:v>6785167.6299999999</c:v>
                </c:pt>
                <c:pt idx="1">
                  <c:v>7173148.3700000001</c:v>
                </c:pt>
                <c:pt idx="2">
                  <c:v>7245130.2699999996</c:v>
                </c:pt>
                <c:pt idx="3">
                  <c:v>11971804.65</c:v>
                </c:pt>
                <c:pt idx="4">
                  <c:v>17832524.16</c:v>
                </c:pt>
                <c:pt idx="5">
                  <c:v>15807811.23</c:v>
                </c:pt>
                <c:pt idx="6">
                  <c:v>14798243.289999999</c:v>
                </c:pt>
                <c:pt idx="7">
                  <c:v>13416544.33</c:v>
                </c:pt>
                <c:pt idx="8">
                  <c:v>14477130.689999999</c:v>
                </c:pt>
                <c:pt idx="9">
                  <c:v>9162965.5</c:v>
                </c:pt>
                <c:pt idx="10">
                  <c:v>15529782.08</c:v>
                </c:pt>
                <c:pt idx="11">
                  <c:v>9780980.3499999996</c:v>
                </c:pt>
              </c:numCache>
            </c:numRef>
          </c:val>
          <c:smooth val="0"/>
        </c:ser>
        <c:ser>
          <c:idx val="0"/>
          <c:order val="3"/>
          <c:tx>
            <c:strRef>
              <c:f>'GF Cash Flow'!$H$4</c:f>
              <c:strCache>
                <c:ptCount val="1"/>
                <c:pt idx="0">
                  <c:v> 2017</c:v>
                </c:pt>
              </c:strCache>
            </c:strRef>
          </c:tx>
          <c:spPr>
            <a:ln w="57150"/>
          </c:spPr>
          <c:marker>
            <c:symbol val="square"/>
            <c:size val="5"/>
          </c:marker>
          <c:cat>
            <c:strRef>
              <c:f>'GF Cash Flow'!$B$5:$B$16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'GF Cash Flow'!$H$5:$H$16</c:f>
              <c:numCache>
                <c:formatCode>_(* #,##0.00_);_(* \(#,##0.00\);_(* "-"??_);_(@_)</c:formatCode>
                <c:ptCount val="12"/>
                <c:pt idx="0">
                  <c:v>11494578.539999999</c:v>
                </c:pt>
                <c:pt idx="1">
                  <c:v>15722460.390000001</c:v>
                </c:pt>
                <c:pt idx="2">
                  <c:v>17693453.890000001</c:v>
                </c:pt>
                <c:pt idx="3">
                  <c:v>23523439.57</c:v>
                </c:pt>
                <c:pt idx="4">
                  <c:v>26326603.420000002</c:v>
                </c:pt>
                <c:pt idx="5">
                  <c:v>26565276.43</c:v>
                </c:pt>
                <c:pt idx="6">
                  <c:v>26180317.079999998</c:v>
                </c:pt>
                <c:pt idx="7">
                  <c:v>24843135.890000001</c:v>
                </c:pt>
                <c:pt idx="8">
                  <c:v>24646698.800000001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697920"/>
        <c:axId val="115712000"/>
      </c:lineChart>
      <c:catAx>
        <c:axId val="115697920"/>
        <c:scaling>
          <c:orientation val="minMax"/>
        </c:scaling>
        <c:delete val="0"/>
        <c:axPos val="b"/>
        <c:majorTickMark val="none"/>
        <c:minorTickMark val="none"/>
        <c:tickLblPos val="low"/>
        <c:crossAx val="115712000"/>
        <c:crosses val="autoZero"/>
        <c:auto val="1"/>
        <c:lblAlgn val="ctr"/>
        <c:lblOffset val="100"/>
        <c:noMultiLvlLbl val="0"/>
      </c:catAx>
      <c:valAx>
        <c:axId val="115712000"/>
        <c:scaling>
          <c:orientation val="minMax"/>
          <c:max val="28000000"/>
          <c:min val="0"/>
        </c:scaling>
        <c:delete val="0"/>
        <c:axPos val="l"/>
        <c:majorGridlines/>
        <c:numFmt formatCode="&quot;$&quot;#,##0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15697920"/>
        <c:crosses val="autoZero"/>
        <c:crossBetween val="between"/>
        <c:majorUnit val="4000000"/>
      </c:valAx>
      <c:spPr>
        <a:gradFill>
          <a:gsLst>
            <a:gs pos="12000">
              <a:schemeClr val="accent2">
                <a:lumMod val="60000"/>
                <a:lumOff val="40000"/>
              </a:schemeClr>
            </a:gs>
            <a:gs pos="99167">
              <a:schemeClr val="bg1"/>
            </a:gs>
            <a:gs pos="64000">
              <a:schemeClr val="accent3">
                <a:lumMod val="40000"/>
                <a:lumOff val="60000"/>
              </a:schemeClr>
            </a:gs>
          </a:gsLst>
          <a:lin ang="5400000" scaled="0"/>
        </a:gradFill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</a:sp3d>
      </c:spPr>
    </c:plotArea>
    <c:legend>
      <c:legendPos val="b"/>
      <c:layout>
        <c:manualLayout>
          <c:xMode val="edge"/>
          <c:yMode val="edge"/>
          <c:x val="0.34027154083591687"/>
          <c:y val="0.91194981309154532"/>
          <c:w val="0.44879396015527112"/>
          <c:h val="4.3088960470850236E-2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Lucida Sans" panose="020B06020305040202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71295120368017"/>
          <c:y val="5.808080808080808E-2"/>
          <c:w val="0.85357378714757426"/>
          <c:h val="0.80107333174262296"/>
        </c:manualLayout>
      </c:layout>
      <c:lineChart>
        <c:grouping val="standard"/>
        <c:varyColors val="0"/>
        <c:ser>
          <c:idx val="0"/>
          <c:order val="0"/>
          <c:tx>
            <c:strRef>
              <c:f>'LT Investments'!$D$4</c:f>
              <c:strCache>
                <c:ptCount val="1"/>
                <c:pt idx="0">
                  <c:v> 2014</c:v>
                </c:pt>
              </c:strCache>
            </c:strRef>
          </c:tx>
          <c:spPr>
            <a:ln w="50800">
              <a:prstDash val="solid"/>
            </a:ln>
          </c:spPr>
          <c:marker>
            <c:symbol val="diamond"/>
            <c:size val="8"/>
          </c:marker>
          <c:cat>
            <c:strRef>
              <c:f>'LT Investments'!$B$5:$B$16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'LT Investments'!$D$5:$D$16</c:f>
              <c:numCache>
                <c:formatCode>_(* #,##0.00_);_(* \(#,##0.00\);_(* "-"??_);_(@_)</c:formatCode>
                <c:ptCount val="12"/>
                <c:pt idx="0">
                  <c:v>615598.6</c:v>
                </c:pt>
                <c:pt idx="1">
                  <c:v>615563.65</c:v>
                </c:pt>
                <c:pt idx="2">
                  <c:v>615528.43000000005</c:v>
                </c:pt>
                <c:pt idx="3">
                  <c:v>615492.93000000005</c:v>
                </c:pt>
                <c:pt idx="4">
                  <c:v>615457.16</c:v>
                </c:pt>
                <c:pt idx="5">
                  <c:v>615421.1</c:v>
                </c:pt>
                <c:pt idx="6">
                  <c:v>615384.74</c:v>
                </c:pt>
                <c:pt idx="7">
                  <c:v>615348.1</c:v>
                </c:pt>
                <c:pt idx="8">
                  <c:v>615311.18000000005</c:v>
                </c:pt>
                <c:pt idx="9">
                  <c:v>615273.96</c:v>
                </c:pt>
                <c:pt idx="10">
                  <c:v>615236.43999999994</c:v>
                </c:pt>
                <c:pt idx="11">
                  <c:v>667923.31000000006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'LT Investments'!$E$4</c:f>
              <c:strCache>
                <c:ptCount val="1"/>
                <c:pt idx="0">
                  <c:v> 2015</c:v>
                </c:pt>
              </c:strCache>
            </c:strRef>
          </c:tx>
          <c:spPr>
            <a:ln>
              <a:solidFill>
                <a:schemeClr val="accent2">
                  <a:shade val="95000"/>
                  <a:satMod val="105000"/>
                </a:schemeClr>
              </a:solidFill>
            </a:ln>
          </c:spPr>
          <c:marker>
            <c:symbol val="square"/>
            <c:size val="7"/>
          </c:marker>
          <c:cat>
            <c:strRef>
              <c:f>'LT Investments'!$B$5:$B$16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'LT Investments'!$E$5:$E$16</c:f>
              <c:numCache>
                <c:formatCode>_(* #,##0.00_);_(* \(#,##0.00\);_(* "-"??_);_(@_)</c:formatCode>
                <c:ptCount val="12"/>
                <c:pt idx="0">
                  <c:v>667885.18999999994</c:v>
                </c:pt>
                <c:pt idx="1">
                  <c:v>667846.79</c:v>
                </c:pt>
                <c:pt idx="2">
                  <c:v>5701597.9199999999</c:v>
                </c:pt>
                <c:pt idx="3">
                  <c:v>5701558.9000000004</c:v>
                </c:pt>
                <c:pt idx="4">
                  <c:v>5701519.5700000003</c:v>
                </c:pt>
                <c:pt idx="5">
                  <c:v>8586193.9100000001</c:v>
                </c:pt>
                <c:pt idx="6">
                  <c:v>8586153.9600000009</c:v>
                </c:pt>
                <c:pt idx="7">
                  <c:v>8586113.6899999995</c:v>
                </c:pt>
                <c:pt idx="8">
                  <c:v>8586073.0999999996</c:v>
                </c:pt>
                <c:pt idx="9">
                  <c:v>16595734.9</c:v>
                </c:pt>
                <c:pt idx="10">
                  <c:v>16595693.66</c:v>
                </c:pt>
                <c:pt idx="11">
                  <c:v>16715637.42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'LT Investments'!$F$4</c:f>
              <c:strCache>
                <c:ptCount val="1"/>
                <c:pt idx="0">
                  <c:v> 2016</c:v>
                </c:pt>
              </c:strCache>
            </c:strRef>
          </c:tx>
          <c:spPr>
            <a:ln w="50800">
              <a:prstDash val="solid"/>
            </a:ln>
          </c:spPr>
          <c:marker>
            <c:symbol val="triangle"/>
            <c:size val="8"/>
          </c:marker>
          <c:cat>
            <c:strRef>
              <c:f>'LT Investments'!$B$5:$B$16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'LT Investments'!$F$5:$F$16</c:f>
              <c:numCache>
                <c:formatCode>_(* #,##0.00_);_(* \(#,##0.00\);_(* "-"??_);_(@_)</c:formatCode>
                <c:ptCount val="12"/>
                <c:pt idx="0">
                  <c:v>16715595.539999999</c:v>
                </c:pt>
                <c:pt idx="1">
                  <c:v>16715553.310000001</c:v>
                </c:pt>
                <c:pt idx="2">
                  <c:v>16715510.76</c:v>
                </c:pt>
                <c:pt idx="3">
                  <c:v>20713643.359999999</c:v>
                </c:pt>
                <c:pt idx="4">
                  <c:v>19715483.359999999</c:v>
                </c:pt>
                <c:pt idx="5">
                  <c:v>19715483.359999999</c:v>
                </c:pt>
                <c:pt idx="6">
                  <c:v>19715483.359999999</c:v>
                </c:pt>
                <c:pt idx="7">
                  <c:v>19715483.359999999</c:v>
                </c:pt>
                <c:pt idx="8">
                  <c:v>19715483.359999999</c:v>
                </c:pt>
                <c:pt idx="9">
                  <c:v>19715483.359999999</c:v>
                </c:pt>
                <c:pt idx="10">
                  <c:v>19715483.359999999</c:v>
                </c:pt>
                <c:pt idx="11">
                  <c:v>19932953.699999999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'LT Investments'!$G$4</c:f>
              <c:strCache>
                <c:ptCount val="1"/>
                <c:pt idx="0">
                  <c:v> 2017</c:v>
                </c:pt>
              </c:strCache>
            </c:strRef>
          </c:tx>
          <c:spPr>
            <a:ln w="50800"/>
          </c:spPr>
          <c:marker>
            <c:symbol val="circle"/>
            <c:size val="8"/>
          </c:marker>
          <c:cat>
            <c:strRef>
              <c:f>'LT Investments'!$B$5:$B$16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'LT Investments'!$G$5:$G$16</c:f>
              <c:numCache>
                <c:formatCode>_(* #,##0.00_);_(* \(#,##0.00\);_(* "-"??_);_(@_)</c:formatCode>
                <c:ptCount val="12"/>
                <c:pt idx="0">
                  <c:v>22552941.199999999</c:v>
                </c:pt>
                <c:pt idx="1">
                  <c:v>49843297.530000001</c:v>
                </c:pt>
                <c:pt idx="2">
                  <c:v>54814544.759999998</c:v>
                </c:pt>
                <c:pt idx="3">
                  <c:v>54815313.740000002</c:v>
                </c:pt>
                <c:pt idx="4">
                  <c:v>54822357.299999997</c:v>
                </c:pt>
                <c:pt idx="5">
                  <c:v>54806372.490000002</c:v>
                </c:pt>
                <c:pt idx="6">
                  <c:v>54790433.310000002</c:v>
                </c:pt>
                <c:pt idx="7">
                  <c:v>54778370.700000003</c:v>
                </c:pt>
                <c:pt idx="8">
                  <c:v>54771593.549999997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805184"/>
        <c:axId val="115819264"/>
      </c:lineChart>
      <c:catAx>
        <c:axId val="115805184"/>
        <c:scaling>
          <c:orientation val="minMax"/>
        </c:scaling>
        <c:delete val="0"/>
        <c:axPos val="b"/>
        <c:majorTickMark val="out"/>
        <c:minorTickMark val="none"/>
        <c:tickLblPos val="nextTo"/>
        <c:crossAx val="115819264"/>
        <c:crosses val="autoZero"/>
        <c:auto val="1"/>
        <c:lblAlgn val="ctr"/>
        <c:lblOffset val="100"/>
        <c:noMultiLvlLbl val="0"/>
      </c:catAx>
      <c:valAx>
        <c:axId val="115819264"/>
        <c:scaling>
          <c:orientation val="minMax"/>
        </c:scaling>
        <c:delete val="0"/>
        <c:axPos val="l"/>
        <c:majorGridlines/>
        <c:numFmt formatCode="&quot;$&quot;#,##0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15805184"/>
        <c:crosses val="autoZero"/>
        <c:crossBetween val="between"/>
        <c:majorUnit val="10000000"/>
      </c:valAx>
      <c:spPr>
        <a:gradFill>
          <a:gsLst>
            <a:gs pos="12000">
              <a:schemeClr val="accent2">
                <a:lumMod val="60000"/>
                <a:lumOff val="40000"/>
              </a:schemeClr>
            </a:gs>
            <a:gs pos="99167">
              <a:schemeClr val="bg1"/>
            </a:gs>
            <a:gs pos="64000">
              <a:schemeClr val="accent1">
                <a:lumMod val="40000"/>
                <a:lumOff val="60000"/>
              </a:schemeClr>
            </a:gs>
          </a:gsLst>
          <a:lin ang="5400000" scaled="0"/>
        </a:gradFill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</a:sp3d>
      </c:spPr>
    </c:plotArea>
    <c:legend>
      <c:legendPos val="b"/>
      <c:layout>
        <c:manualLayout>
          <c:xMode val="edge"/>
          <c:yMode val="edge"/>
          <c:x val="0.30841503683007365"/>
          <c:y val="0.941346933905989"/>
          <c:w val="0.51582959388141003"/>
          <c:h val="4.3614093692833859E-2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Lucida Sans" panose="020B0602030504020204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General Fund Revenue Collections</a:t>
            </a:r>
          </a:p>
        </c:rich>
      </c:tx>
      <c:layout>
        <c:manualLayout>
          <c:xMode val="edge"/>
          <c:yMode val="edge"/>
          <c:x val="0.18050294388877067"/>
          <c:y val="2.0658032961453719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48000">
              <a:schemeClr val="accent1">
                <a:lumMod val="20000"/>
                <a:lumOff val="80000"/>
              </a:schemeClr>
            </a:gs>
            <a:gs pos="3000">
              <a:schemeClr val="accent1">
                <a:lumMod val="60000"/>
                <a:lumOff val="40000"/>
              </a:schemeClr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 prst="relaxedInset"/>
        </a:sp3d>
      </c:spPr>
    </c:sideWall>
    <c:backWall>
      <c:thickness val="0"/>
      <c:spPr>
        <a:gradFill>
          <a:gsLst>
            <a:gs pos="48000">
              <a:schemeClr val="accent1">
                <a:lumMod val="20000"/>
                <a:lumOff val="80000"/>
              </a:schemeClr>
            </a:gs>
            <a:gs pos="3000">
              <a:schemeClr val="accent1">
                <a:lumMod val="60000"/>
                <a:lumOff val="40000"/>
              </a:schemeClr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 prst="relaxedInset"/>
        </a:sp3d>
      </c:spPr>
    </c:backWall>
    <c:plotArea>
      <c:layout>
        <c:manualLayout>
          <c:layoutTarget val="inner"/>
          <c:xMode val="edge"/>
          <c:yMode val="edge"/>
          <c:x val="0.12861786381505805"/>
          <c:y val="0.13808662445818393"/>
          <c:w val="0.77468784742518537"/>
          <c:h val="0.704660483512754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'General Fund'!$A$28</c:f>
              <c:strCache>
                <c:ptCount val="1"/>
                <c:pt idx="0">
                  <c:v>Full-Year Actuals (2012-2016); Budget (2017)</c:v>
                </c:pt>
              </c:strCache>
            </c:strRef>
          </c:tx>
          <c:spPr>
            <a:solidFill>
              <a:srgbClr val="00518E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65100" prst="coolSlant"/>
            </a:sp3d>
          </c:spPr>
          <c:invertIfNegative val="0"/>
          <c:cat>
            <c:numRef>
              <c:f>'General Fund'!$B$27:$G$27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'General Fund'!$B$28:$G$28</c:f>
              <c:numCache>
                <c:formatCode>_(* #,##0_);_(* \(#,##0\);_(* "-"??_);_(@_)</c:formatCode>
                <c:ptCount val="6"/>
                <c:pt idx="0">
                  <c:v>71.297859799999998</c:v>
                </c:pt>
                <c:pt idx="1">
                  <c:v>75.505458719999993</c:v>
                </c:pt>
                <c:pt idx="2">
                  <c:v>79.979345510000002</c:v>
                </c:pt>
                <c:pt idx="3">
                  <c:v>90.272547439999997</c:v>
                </c:pt>
                <c:pt idx="4">
                  <c:v>94.671041509999924</c:v>
                </c:pt>
                <c:pt idx="5">
                  <c:v>92.845960000000005</c:v>
                </c:pt>
              </c:numCache>
            </c:numRef>
          </c:val>
        </c:ser>
        <c:ser>
          <c:idx val="1"/>
          <c:order val="1"/>
          <c:tx>
            <c:strRef>
              <c:f>'General Fund'!$A$29</c:f>
              <c:strCache>
                <c:ptCount val="1"/>
                <c:pt idx="0">
                  <c:v>Q3 YTD </c:v>
                </c:pt>
              </c:strCache>
            </c:strRef>
          </c:tx>
          <c:spPr>
            <a:solidFill>
              <a:srgbClr val="92D05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65100" prst="coolSlant"/>
            </a:sp3d>
          </c:spPr>
          <c:invertIfNegative val="0"/>
          <c:cat>
            <c:numRef>
              <c:f>'General Fund'!$B$27:$G$27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'General Fund'!$B$29:$G$29</c:f>
              <c:numCache>
                <c:formatCode>_(* #,##0_);_(* \(#,##0\);_(* "-"??_);_(@_)</c:formatCode>
                <c:ptCount val="6"/>
                <c:pt idx="0">
                  <c:v>49.875556009999997</c:v>
                </c:pt>
                <c:pt idx="1">
                  <c:v>53.173433939999995</c:v>
                </c:pt>
                <c:pt idx="2">
                  <c:v>55.917116350000001</c:v>
                </c:pt>
                <c:pt idx="3">
                  <c:v>61.180903980000004</c:v>
                </c:pt>
                <c:pt idx="4">
                  <c:v>63.251699289999905</c:v>
                </c:pt>
                <c:pt idx="5">
                  <c:v>67.53317703000009</c:v>
                </c:pt>
              </c:numCache>
            </c:numRef>
          </c:val>
        </c:ser>
        <c:ser>
          <c:idx val="2"/>
          <c:order val="2"/>
          <c:tx>
            <c:strRef>
              <c:f>'General Fund'!$A$30</c:f>
              <c:strCache>
                <c:ptCount val="1"/>
              </c:strCache>
            </c:strRef>
          </c:tx>
          <c:spPr>
            <a:solidFill>
              <a:schemeClr val="bg1"/>
            </a:solidFill>
          </c:spPr>
          <c:invertIfNegative val="0"/>
          <c:dLbls>
            <c:dLbl>
              <c:idx val="0"/>
              <c:layout>
                <c:manualLayout>
                  <c:x val="4.118087212782613E-3"/>
                  <c:y val="-0.354856963175686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803886356310726E-3"/>
                  <c:y val="-0.354787892874034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817510802416073E-2"/>
                  <c:y val="-0.355104761768702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120527697195746E-2"/>
                  <c:y val="-0.354586725620471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4909633006400516E-2"/>
                  <c:y val="-0.354057992461321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2201270893769859E-2"/>
                  <c:y val="-0.354156072289668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'General Fund'!$B$27:$G$27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'General Fund'!$B$30:$G$30</c:f>
              <c:numCache>
                <c:formatCode>0%</c:formatCode>
                <c:ptCount val="6"/>
                <c:pt idx="0">
                  <c:v>0.69953791249705921</c:v>
                </c:pt>
                <c:pt idx="1">
                  <c:v>0.70423297654789752</c:v>
                </c:pt>
                <c:pt idx="2">
                  <c:v>0.69914446027829213</c:v>
                </c:pt>
                <c:pt idx="3">
                  <c:v>0.6777354324764584</c:v>
                </c:pt>
                <c:pt idx="4">
                  <c:v>0.66812087710388979</c:v>
                </c:pt>
                <c:pt idx="5">
                  <c:v>0.72736796549898441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5875840"/>
        <c:axId val="115877376"/>
        <c:axId val="0"/>
      </c:bar3DChart>
      <c:catAx>
        <c:axId val="115875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accent1">
                    <a:lumMod val="75000"/>
                  </a:schemeClr>
                </a:solidFill>
              </a:defRPr>
            </a:pPr>
            <a:endParaRPr lang="en-US"/>
          </a:p>
        </c:txPr>
        <c:crossAx val="115877376"/>
        <c:crosses val="autoZero"/>
        <c:auto val="1"/>
        <c:lblAlgn val="ctr"/>
        <c:lblOffset val="100"/>
        <c:noMultiLvlLbl val="0"/>
      </c:catAx>
      <c:valAx>
        <c:axId val="115877376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accent3">
                    <a:lumMod val="50000"/>
                  </a:schemeClr>
                </a:solidFill>
              </a:defRPr>
            </a:pPr>
            <a:endParaRPr lang="en-US"/>
          </a:p>
        </c:txPr>
        <c:crossAx val="115875840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200" b="1">
                <a:solidFill>
                  <a:srgbClr val="00518E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 b="1">
                <a:solidFill>
                  <a:srgbClr val="4F871D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19055647649306995"/>
          <c:y val="0.90922021183516166"/>
          <c:w val="0.72705949520660373"/>
          <c:h val="6.0683791756447301E-2"/>
        </c:manualLayout>
      </c:layout>
      <c:overlay val="0"/>
      <c:txPr>
        <a:bodyPr/>
        <a:lstStyle/>
        <a:p>
          <a:pPr>
            <a:defRPr sz="1200" b="1">
              <a:solidFill>
                <a:schemeClr val="accent1">
                  <a:lumMod val="75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 w="152400" h="50800" prst="softRound"/>
    </a:sp3d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General Fund Revenues by Classification</a:t>
            </a:r>
          </a:p>
        </c:rich>
      </c:tx>
      <c:layout>
        <c:manualLayout>
          <c:xMode val="edge"/>
          <c:yMode val="edge"/>
          <c:x val="0.15789819035778421"/>
          <c:y val="1.457194618177695E-2"/>
        </c:manualLayout>
      </c:layout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48000">
              <a:schemeClr val="accent1">
                <a:lumMod val="20000"/>
                <a:lumOff val="80000"/>
              </a:schemeClr>
            </a:gs>
            <a:gs pos="3000">
              <a:schemeClr val="accent1">
                <a:lumMod val="60000"/>
                <a:lumOff val="40000"/>
              </a:schemeClr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 w="152400" h="50800" prst="softRound"/>
        </a:sp3d>
      </c:spPr>
    </c:sideWall>
    <c:backWall>
      <c:thickness val="0"/>
      <c:spPr>
        <a:gradFill>
          <a:gsLst>
            <a:gs pos="48000">
              <a:schemeClr val="accent1">
                <a:lumMod val="20000"/>
                <a:lumOff val="80000"/>
              </a:schemeClr>
            </a:gs>
            <a:gs pos="3000">
              <a:schemeClr val="accent1">
                <a:lumMod val="60000"/>
                <a:lumOff val="40000"/>
              </a:schemeClr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 w="152400" h="50800" prst="softRound"/>
        </a:sp3d>
      </c:spPr>
    </c:backWall>
    <c:plotArea>
      <c:layout>
        <c:manualLayout>
          <c:layoutTarget val="inner"/>
          <c:xMode val="edge"/>
          <c:yMode val="edge"/>
          <c:x val="7.0521480867523134E-2"/>
          <c:y val="0.10466257953289164"/>
          <c:w val="0.90316272965879263"/>
          <c:h val="0.638431427120941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'General Fund'!$B$58</c:f>
              <c:strCache>
                <c:ptCount val="1"/>
                <c:pt idx="0">
                  <c:v>2016 (% of Full-Year Actuals)</c:v>
                </c:pt>
              </c:strCache>
            </c:strRef>
          </c:tx>
          <c:spPr>
            <a:solidFill>
              <a:srgbClr val="00518E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65100" prst="coolSlant"/>
            </a:sp3d>
          </c:spPr>
          <c:invertIfNegative val="0"/>
          <c:cat>
            <c:strRef>
              <c:f>'General Fund'!$A$59:$A$68</c:f>
              <c:strCache>
                <c:ptCount val="10"/>
                <c:pt idx="0">
                  <c:v>Property Taxes</c:v>
                </c:pt>
                <c:pt idx="1">
                  <c:v>Sales &amp; Use Tax</c:v>
                </c:pt>
                <c:pt idx="2">
                  <c:v>Utility Taxes</c:v>
                </c:pt>
                <c:pt idx="3">
                  <c:v>B &amp; O Taxes</c:v>
                </c:pt>
                <c:pt idx="4">
                  <c:v>Other Taxes</c:v>
                </c:pt>
                <c:pt idx="5">
                  <c:v>Licenses &amp; Permits</c:v>
                </c:pt>
                <c:pt idx="6">
                  <c:v>Intergovernmental</c:v>
                </c:pt>
                <c:pt idx="7">
                  <c:v>Charges for Services</c:v>
                </c:pt>
                <c:pt idx="8">
                  <c:v>Fines &amp; Forfeitures</c:v>
                </c:pt>
                <c:pt idx="9">
                  <c:v>Interest &amp; Misc</c:v>
                </c:pt>
              </c:strCache>
            </c:strRef>
          </c:cat>
          <c:val>
            <c:numRef>
              <c:f>'General Fund'!$B$59:$B$68</c:f>
              <c:numCache>
                <c:formatCode>0.0%</c:formatCode>
                <c:ptCount val="10"/>
                <c:pt idx="0">
                  <c:v>0.5520744222281363</c:v>
                </c:pt>
                <c:pt idx="1">
                  <c:v>0.73218999959045727</c:v>
                </c:pt>
                <c:pt idx="2">
                  <c:v>0.78160966654310438</c:v>
                </c:pt>
                <c:pt idx="3">
                  <c:v>0.48332170538745339</c:v>
                </c:pt>
                <c:pt idx="4">
                  <c:v>0.53882119010520713</c:v>
                </c:pt>
                <c:pt idx="5">
                  <c:v>0.67634017484380782</c:v>
                </c:pt>
                <c:pt idx="6">
                  <c:v>0.74038294695035034</c:v>
                </c:pt>
                <c:pt idx="7">
                  <c:v>0.75049550925298603</c:v>
                </c:pt>
                <c:pt idx="8">
                  <c:v>0.78849689724870309</c:v>
                </c:pt>
                <c:pt idx="9">
                  <c:v>0.61091378547580188</c:v>
                </c:pt>
              </c:numCache>
            </c:numRef>
          </c:val>
        </c:ser>
        <c:ser>
          <c:idx val="1"/>
          <c:order val="1"/>
          <c:tx>
            <c:strRef>
              <c:f>'General Fund'!$C$58</c:f>
              <c:strCache>
                <c:ptCount val="1"/>
                <c:pt idx="0">
                  <c:v>2017 (% of Budget)</c:v>
                </c:pt>
              </c:strCache>
            </c:strRef>
          </c:tx>
          <c:spPr>
            <a:solidFill>
              <a:srgbClr val="92D05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65100" prst="coolSlant"/>
            </a:sp3d>
          </c:spPr>
          <c:invertIfNegative val="0"/>
          <c:cat>
            <c:strRef>
              <c:f>'General Fund'!$A$59:$A$68</c:f>
              <c:strCache>
                <c:ptCount val="10"/>
                <c:pt idx="0">
                  <c:v>Property Taxes</c:v>
                </c:pt>
                <c:pt idx="1">
                  <c:v>Sales &amp; Use Tax</c:v>
                </c:pt>
                <c:pt idx="2">
                  <c:v>Utility Taxes</c:v>
                </c:pt>
                <c:pt idx="3">
                  <c:v>B &amp; O Taxes</c:v>
                </c:pt>
                <c:pt idx="4">
                  <c:v>Other Taxes</c:v>
                </c:pt>
                <c:pt idx="5">
                  <c:v>Licenses &amp; Permits</c:v>
                </c:pt>
                <c:pt idx="6">
                  <c:v>Intergovernmental</c:v>
                </c:pt>
                <c:pt idx="7">
                  <c:v>Charges for Services</c:v>
                </c:pt>
                <c:pt idx="8">
                  <c:v>Fines &amp; Forfeitures</c:v>
                </c:pt>
                <c:pt idx="9">
                  <c:v>Interest &amp; Misc</c:v>
                </c:pt>
              </c:strCache>
            </c:strRef>
          </c:cat>
          <c:val>
            <c:numRef>
              <c:f>'General Fund'!$C$59:$C$68</c:f>
              <c:numCache>
                <c:formatCode>0.0%</c:formatCode>
                <c:ptCount val="10"/>
                <c:pt idx="0">
                  <c:v>0.56098759608872306</c:v>
                </c:pt>
                <c:pt idx="1">
                  <c:v>0.78895833335442334</c:v>
                </c:pt>
                <c:pt idx="2">
                  <c:v>0.79365449771611152</c:v>
                </c:pt>
                <c:pt idx="3">
                  <c:v>0.50883597386893109</c:v>
                </c:pt>
                <c:pt idx="4">
                  <c:v>0.68783485670023237</c:v>
                </c:pt>
                <c:pt idx="5">
                  <c:v>0.85566765573346881</c:v>
                </c:pt>
                <c:pt idx="6">
                  <c:v>0.77738064618189406</c:v>
                </c:pt>
                <c:pt idx="7">
                  <c:v>1.0577450993420192</c:v>
                </c:pt>
                <c:pt idx="8">
                  <c:v>0.82497497397778985</c:v>
                </c:pt>
                <c:pt idx="9">
                  <c:v>1.0237453809018549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5913472"/>
        <c:axId val="115915008"/>
        <c:axId val="0"/>
      </c:bar3DChart>
      <c:catAx>
        <c:axId val="1159134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700000"/>
          <a:lstStyle/>
          <a:p>
            <a:pPr>
              <a:defRPr b="1">
                <a:solidFill>
                  <a:schemeClr val="tx2"/>
                </a:solidFill>
              </a:defRPr>
            </a:pPr>
            <a:endParaRPr lang="en-US"/>
          </a:p>
        </c:txPr>
        <c:crossAx val="115915008"/>
        <c:crosses val="autoZero"/>
        <c:auto val="1"/>
        <c:lblAlgn val="ctr"/>
        <c:lblOffset val="100"/>
        <c:noMultiLvlLbl val="0"/>
      </c:catAx>
      <c:valAx>
        <c:axId val="11591500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accent3">
                    <a:lumMod val="50000"/>
                  </a:schemeClr>
                </a:solidFill>
              </a:defRPr>
            </a:pPr>
            <a:endParaRPr lang="en-US"/>
          </a:p>
        </c:txPr>
        <c:crossAx val="115913472"/>
        <c:crosses val="autoZero"/>
        <c:crossBetween val="between"/>
        <c:majorUnit val="0.1"/>
      </c:valAx>
    </c:plotArea>
    <c:legend>
      <c:legendPos val="b"/>
      <c:legendEntry>
        <c:idx val="0"/>
        <c:txPr>
          <a:bodyPr/>
          <a:lstStyle/>
          <a:p>
            <a:pPr>
              <a:defRPr sz="1200" b="1">
                <a:solidFill>
                  <a:srgbClr val="00518E"/>
                </a:solidFill>
                <a:effectLst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 b="1">
                <a:solidFill>
                  <a:srgbClr val="4F871D"/>
                </a:solidFill>
                <a:effectLst/>
              </a:defRPr>
            </a:pPr>
            <a:endParaRPr lang="en-US"/>
          </a:p>
        </c:txPr>
      </c:legendEntry>
      <c:layout>
        <c:manualLayout>
          <c:xMode val="edge"/>
          <c:yMode val="edge"/>
          <c:x val="0.217644126721002"/>
          <c:y val="0.93900859088375033"/>
          <c:w val="0.58198799838816839"/>
          <c:h val="5.5565146156851632E-2"/>
        </c:manualLayout>
      </c:layout>
      <c:overlay val="0"/>
      <c:spPr>
        <a:effectLst/>
      </c:spPr>
      <c:txPr>
        <a:bodyPr/>
        <a:lstStyle/>
        <a:p>
          <a:pPr>
            <a:defRPr sz="1200" b="1">
              <a:solidFill>
                <a:schemeClr val="accent1">
                  <a:lumMod val="75000"/>
                </a:schemeClr>
              </a:solidFill>
              <a:effectLst/>
            </a:defRPr>
          </a:pPr>
          <a:endParaRPr lang="en-US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 w="152400" h="50800" prst="softRound"/>
    </a:sp3d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48000">
              <a:schemeClr val="accent1">
                <a:lumMod val="20000"/>
                <a:lumOff val="80000"/>
              </a:schemeClr>
            </a:gs>
            <a:gs pos="3000">
              <a:schemeClr val="accent1">
                <a:lumMod val="60000"/>
                <a:lumOff val="40000"/>
              </a:schemeClr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 w="152400" h="50800" prst="softRound"/>
        </a:sp3d>
      </c:spPr>
    </c:sideWall>
    <c:backWall>
      <c:thickness val="0"/>
      <c:spPr>
        <a:gradFill>
          <a:gsLst>
            <a:gs pos="48000">
              <a:schemeClr val="accent1">
                <a:lumMod val="20000"/>
                <a:lumOff val="80000"/>
              </a:schemeClr>
            </a:gs>
            <a:gs pos="3000">
              <a:schemeClr val="accent1">
                <a:lumMod val="60000"/>
                <a:lumOff val="40000"/>
              </a:schemeClr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 w="152400" h="50800" prst="softRound"/>
        </a:sp3d>
      </c:spPr>
    </c:backWall>
    <c:plotArea>
      <c:layout>
        <c:manualLayout>
          <c:layoutTarget val="inner"/>
          <c:xMode val="edge"/>
          <c:yMode val="edge"/>
          <c:x val="0.13162065042298898"/>
          <c:y val="0.12629547244872014"/>
          <c:w val="0.46286869546712067"/>
          <c:h val="0.6167983477046257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'General Fund'!$B$90</c:f>
              <c:strCache>
                <c:ptCount val="1"/>
                <c:pt idx="0">
                  <c:v>2016 (% of Full-Year Actuals)</c:v>
                </c:pt>
              </c:strCache>
            </c:strRef>
          </c:tx>
          <c:spPr>
            <a:solidFill>
              <a:srgbClr val="00518E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65100" prst="coolSlant"/>
            </a:sp3d>
          </c:spPr>
          <c:invertIfNegative val="0"/>
          <c:cat>
            <c:strRef>
              <c:f>'General Fund'!$A$91:$A$95</c:f>
              <c:strCache>
                <c:ptCount val="5"/>
                <c:pt idx="0">
                  <c:v>Salaries</c:v>
                </c:pt>
                <c:pt idx="1">
                  <c:v>Benefits</c:v>
                </c:pt>
                <c:pt idx="2">
                  <c:v>Supplies &amp; Equipment</c:v>
                </c:pt>
                <c:pt idx="3">
                  <c:v>Services &amp; Allocations</c:v>
                </c:pt>
                <c:pt idx="4">
                  <c:v>Transfers Out</c:v>
                </c:pt>
              </c:strCache>
            </c:strRef>
          </c:cat>
          <c:val>
            <c:numRef>
              <c:f>'General Fund'!$B$91:$B$95</c:f>
              <c:numCache>
                <c:formatCode>0.0%</c:formatCode>
                <c:ptCount val="5"/>
                <c:pt idx="0">
                  <c:v>0.72661041436162721</c:v>
                </c:pt>
                <c:pt idx="1">
                  <c:v>0.77482395934920323</c:v>
                </c:pt>
                <c:pt idx="2">
                  <c:v>0.7807398201553144</c:v>
                </c:pt>
                <c:pt idx="3">
                  <c:v>0.71163367204151518</c:v>
                </c:pt>
                <c:pt idx="4">
                  <c:v>0.1432783403664693</c:v>
                </c:pt>
              </c:numCache>
            </c:numRef>
          </c:val>
        </c:ser>
        <c:ser>
          <c:idx val="1"/>
          <c:order val="1"/>
          <c:tx>
            <c:strRef>
              <c:f>'General Fund'!$C$90</c:f>
              <c:strCache>
                <c:ptCount val="1"/>
                <c:pt idx="0">
                  <c:v>2017 (% of Budget)</c:v>
                </c:pt>
              </c:strCache>
            </c:strRef>
          </c:tx>
          <c:spPr>
            <a:solidFill>
              <a:srgbClr val="92D05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65100" prst="coolSlant"/>
            </a:sp3d>
          </c:spPr>
          <c:invertIfNegative val="0"/>
          <c:cat>
            <c:strRef>
              <c:f>'General Fund'!$A$91:$A$95</c:f>
              <c:strCache>
                <c:ptCount val="5"/>
                <c:pt idx="0">
                  <c:v>Salaries</c:v>
                </c:pt>
                <c:pt idx="1">
                  <c:v>Benefits</c:v>
                </c:pt>
                <c:pt idx="2">
                  <c:v>Supplies &amp; Equipment</c:v>
                </c:pt>
                <c:pt idx="3">
                  <c:v>Services &amp; Allocations</c:v>
                </c:pt>
                <c:pt idx="4">
                  <c:v>Transfers Out</c:v>
                </c:pt>
              </c:strCache>
            </c:strRef>
          </c:cat>
          <c:val>
            <c:numRef>
              <c:f>'General Fund'!$C$91:$C$95</c:f>
              <c:numCache>
                <c:formatCode>0.0%</c:formatCode>
                <c:ptCount val="5"/>
                <c:pt idx="0">
                  <c:v>0.74143222899754224</c:v>
                </c:pt>
                <c:pt idx="1">
                  <c:v>0.70351763136916068</c:v>
                </c:pt>
                <c:pt idx="2">
                  <c:v>0.61164518865225037</c:v>
                </c:pt>
                <c:pt idx="3">
                  <c:v>0.69349354851923295</c:v>
                </c:pt>
                <c:pt idx="4">
                  <c:v>0.21644985052177831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5971584"/>
        <c:axId val="115973120"/>
        <c:axId val="0"/>
      </c:bar3DChart>
      <c:catAx>
        <c:axId val="115971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700000"/>
          <a:lstStyle/>
          <a:p>
            <a:pPr>
              <a:defRPr b="1">
                <a:solidFill>
                  <a:schemeClr val="tx2"/>
                </a:solidFill>
              </a:defRPr>
            </a:pPr>
            <a:endParaRPr lang="en-US"/>
          </a:p>
        </c:txPr>
        <c:crossAx val="115973120"/>
        <c:crosses val="autoZero"/>
        <c:auto val="1"/>
        <c:lblAlgn val="ctr"/>
        <c:lblOffset val="100"/>
        <c:noMultiLvlLbl val="0"/>
      </c:catAx>
      <c:valAx>
        <c:axId val="11597312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accent3">
                    <a:lumMod val="50000"/>
                  </a:schemeClr>
                </a:solidFill>
              </a:defRPr>
            </a:pPr>
            <a:endParaRPr lang="en-US"/>
          </a:p>
        </c:txPr>
        <c:crossAx val="11597158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>
                <a:solidFill>
                  <a:srgbClr val="00518E"/>
                </a:solidFill>
                <a:effectLst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 b="1">
                <a:solidFill>
                  <a:schemeClr val="accent2">
                    <a:lumMod val="75000"/>
                  </a:schemeClr>
                </a:solidFill>
                <a:effectLst/>
              </a:defRPr>
            </a:pPr>
            <a:endParaRPr lang="en-US"/>
          </a:p>
        </c:txPr>
      </c:legendEntry>
      <c:layout>
        <c:manualLayout>
          <c:xMode val="edge"/>
          <c:yMode val="edge"/>
          <c:x val="0.61133881913409471"/>
          <c:y val="0.38190006341501187"/>
          <c:w val="0.29649700881984348"/>
          <c:h val="8.2520880400007934E-2"/>
        </c:manualLayout>
      </c:layout>
      <c:overlay val="0"/>
      <c:spPr>
        <a:effectLst/>
      </c:spPr>
      <c:txPr>
        <a:bodyPr/>
        <a:lstStyle/>
        <a:p>
          <a:pPr>
            <a:defRPr sz="1200" b="1">
              <a:solidFill>
                <a:schemeClr val="accent1">
                  <a:lumMod val="75000"/>
                </a:schemeClr>
              </a:solidFill>
              <a:effectLst/>
            </a:defRPr>
          </a:pPr>
          <a:endParaRPr lang="en-US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 w="152400" h="50800" prst="softRound"/>
    </a:sp3d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General Fund Spending by Department</a:t>
            </a:r>
          </a:p>
        </c:rich>
      </c:tx>
      <c:layout>
        <c:manualLayout>
          <c:xMode val="edge"/>
          <c:yMode val="edge"/>
          <c:x val="0.21783965845471032"/>
          <c:y val="1.4571948998178506E-2"/>
        </c:manualLayout>
      </c:layout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48000">
              <a:schemeClr val="accent1">
                <a:lumMod val="20000"/>
                <a:lumOff val="80000"/>
              </a:schemeClr>
            </a:gs>
            <a:gs pos="3000">
              <a:schemeClr val="accent1">
                <a:lumMod val="60000"/>
                <a:lumOff val="40000"/>
              </a:schemeClr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 w="152400" h="50800" prst="softRound"/>
        </a:sp3d>
      </c:spPr>
    </c:sideWall>
    <c:backWall>
      <c:thickness val="0"/>
      <c:spPr>
        <a:gradFill>
          <a:gsLst>
            <a:gs pos="48000">
              <a:schemeClr val="accent1">
                <a:lumMod val="20000"/>
                <a:lumOff val="80000"/>
              </a:schemeClr>
            </a:gs>
            <a:gs pos="3000">
              <a:schemeClr val="accent1">
                <a:lumMod val="60000"/>
                <a:lumOff val="40000"/>
              </a:schemeClr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 w="152400" h="50800" prst="softRound"/>
        </a:sp3d>
      </c:spPr>
    </c:backWall>
    <c:plotArea>
      <c:layout>
        <c:manualLayout>
          <c:layoutTarget val="inner"/>
          <c:xMode val="edge"/>
          <c:yMode val="edge"/>
          <c:x val="6.5541410847873099E-2"/>
          <c:y val="8.7207577313705348E-2"/>
          <c:w val="0.89650178639564337"/>
          <c:h val="0.6788029855643045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Spending!$N$4</c:f>
              <c:strCache>
                <c:ptCount val="1"/>
                <c:pt idx="0">
                  <c:v>2016 (% of Full-Year Actuals)</c:v>
                </c:pt>
              </c:strCache>
            </c:strRef>
          </c:tx>
          <c:spPr>
            <a:solidFill>
              <a:srgbClr val="00518E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65100" prst="coolSlant"/>
            </a:sp3d>
          </c:spPr>
          <c:invertIfNegative val="0"/>
          <c:cat>
            <c:strRef>
              <c:f>Spending!$M$5:$M$17</c:f>
              <c:strCache>
                <c:ptCount val="13"/>
                <c:pt idx="0">
                  <c:v>Council</c:v>
                </c:pt>
                <c:pt idx="1">
                  <c:v>Admin</c:v>
                </c:pt>
                <c:pt idx="2">
                  <c:v>Court</c:v>
                </c:pt>
                <c:pt idx="3">
                  <c:v>HR</c:v>
                </c:pt>
                <c:pt idx="4">
                  <c:v>Law</c:v>
                </c:pt>
                <c:pt idx="5">
                  <c:v>Finance</c:v>
                </c:pt>
                <c:pt idx="6">
                  <c:v>IT</c:v>
                </c:pt>
                <c:pt idx="7">
                  <c:v>Police</c:v>
                </c:pt>
                <c:pt idx="8">
                  <c:v>Fire Svcs</c:v>
                </c:pt>
                <c:pt idx="9">
                  <c:v>ECD</c:v>
                </c:pt>
                <c:pt idx="10">
                  <c:v>Public Works</c:v>
                </c:pt>
                <c:pt idx="11">
                  <c:v>Parks</c:v>
                </c:pt>
                <c:pt idx="12">
                  <c:v>Non-Dept</c:v>
                </c:pt>
              </c:strCache>
            </c:strRef>
          </c:cat>
          <c:val>
            <c:numRef>
              <c:f>Spending!$N$5:$N$17</c:f>
              <c:numCache>
                <c:formatCode>0%</c:formatCode>
                <c:ptCount val="13"/>
                <c:pt idx="0">
                  <c:v>0.75592975764243509</c:v>
                </c:pt>
                <c:pt idx="1">
                  <c:v>0.6978395937584182</c:v>
                </c:pt>
                <c:pt idx="2">
                  <c:v>0.74253103759208239</c:v>
                </c:pt>
                <c:pt idx="3">
                  <c:v>0.67793358308755702</c:v>
                </c:pt>
                <c:pt idx="4">
                  <c:v>0.75345082245855544</c:v>
                </c:pt>
                <c:pt idx="5">
                  <c:v>0.73982653350467587</c:v>
                </c:pt>
                <c:pt idx="6">
                  <c:v>0.73976588243267805</c:v>
                </c:pt>
                <c:pt idx="7">
                  <c:v>0.7210558898032865</c:v>
                </c:pt>
                <c:pt idx="8">
                  <c:v>0.75031014975626786</c:v>
                </c:pt>
                <c:pt idx="9">
                  <c:v>0.72428882316294907</c:v>
                </c:pt>
                <c:pt idx="10">
                  <c:v>0.86095720709387547</c:v>
                </c:pt>
                <c:pt idx="11">
                  <c:v>0.74028403785334185</c:v>
                </c:pt>
                <c:pt idx="12">
                  <c:v>0.14982266471551273</c:v>
                </c:pt>
              </c:numCache>
            </c:numRef>
          </c:val>
        </c:ser>
        <c:ser>
          <c:idx val="1"/>
          <c:order val="1"/>
          <c:tx>
            <c:strRef>
              <c:f>Spending!$O$4</c:f>
              <c:strCache>
                <c:ptCount val="1"/>
                <c:pt idx="0">
                  <c:v>2017 (% of Budget)</c:v>
                </c:pt>
              </c:strCache>
            </c:strRef>
          </c:tx>
          <c:spPr>
            <a:solidFill>
              <a:srgbClr val="92D05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65100" prst="coolSlant"/>
            </a:sp3d>
          </c:spPr>
          <c:invertIfNegative val="0"/>
          <c:cat>
            <c:strRef>
              <c:f>Spending!$M$5:$M$17</c:f>
              <c:strCache>
                <c:ptCount val="13"/>
                <c:pt idx="0">
                  <c:v>Council</c:v>
                </c:pt>
                <c:pt idx="1">
                  <c:v>Admin</c:v>
                </c:pt>
                <c:pt idx="2">
                  <c:v>Court</c:v>
                </c:pt>
                <c:pt idx="3">
                  <c:v>HR</c:v>
                </c:pt>
                <c:pt idx="4">
                  <c:v>Law</c:v>
                </c:pt>
                <c:pt idx="5">
                  <c:v>Finance</c:v>
                </c:pt>
                <c:pt idx="6">
                  <c:v>IT</c:v>
                </c:pt>
                <c:pt idx="7">
                  <c:v>Police</c:v>
                </c:pt>
                <c:pt idx="8">
                  <c:v>Fire Svcs</c:v>
                </c:pt>
                <c:pt idx="9">
                  <c:v>ECD</c:v>
                </c:pt>
                <c:pt idx="10">
                  <c:v>Public Works</c:v>
                </c:pt>
                <c:pt idx="11">
                  <c:v>Parks</c:v>
                </c:pt>
                <c:pt idx="12">
                  <c:v>Non-Dept</c:v>
                </c:pt>
              </c:strCache>
            </c:strRef>
          </c:cat>
          <c:val>
            <c:numRef>
              <c:f>Spending!$O$5:$O$17</c:f>
              <c:numCache>
                <c:formatCode>0%</c:formatCode>
                <c:ptCount val="13"/>
                <c:pt idx="0">
                  <c:v>0.74607355655902996</c:v>
                </c:pt>
                <c:pt idx="1">
                  <c:v>0.61015886646787909</c:v>
                </c:pt>
                <c:pt idx="2">
                  <c:v>0.73522482406153067</c:v>
                </c:pt>
                <c:pt idx="3">
                  <c:v>0.65976571466128764</c:v>
                </c:pt>
                <c:pt idx="4">
                  <c:v>0.67555685978768976</c:v>
                </c:pt>
                <c:pt idx="5">
                  <c:v>0.67769282443976397</c:v>
                </c:pt>
                <c:pt idx="6">
                  <c:v>0.72742527691326286</c:v>
                </c:pt>
                <c:pt idx="7">
                  <c:v>0.74042898725139605</c:v>
                </c:pt>
                <c:pt idx="8">
                  <c:v>0.72098253453266758</c:v>
                </c:pt>
                <c:pt idx="9">
                  <c:v>0.66300259279241225</c:v>
                </c:pt>
                <c:pt idx="10">
                  <c:v>0.63005520633841972</c:v>
                </c:pt>
                <c:pt idx="11">
                  <c:v>0.7166574216865933</c:v>
                </c:pt>
                <c:pt idx="12">
                  <c:v>0.23335456673350263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6017408"/>
        <c:axId val="116019200"/>
        <c:axId val="0"/>
      </c:bar3DChart>
      <c:catAx>
        <c:axId val="116017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700000"/>
          <a:lstStyle/>
          <a:p>
            <a:pPr>
              <a:defRPr sz="1100" b="1">
                <a:solidFill>
                  <a:schemeClr val="tx2"/>
                </a:solidFill>
              </a:defRPr>
            </a:pPr>
            <a:endParaRPr lang="en-US"/>
          </a:p>
        </c:txPr>
        <c:crossAx val="116019200"/>
        <c:crosses val="autoZero"/>
        <c:auto val="1"/>
        <c:lblAlgn val="ctr"/>
        <c:lblOffset val="100"/>
        <c:noMultiLvlLbl val="0"/>
      </c:catAx>
      <c:valAx>
        <c:axId val="1160192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accent3">
                    <a:lumMod val="50000"/>
                  </a:schemeClr>
                </a:solidFill>
              </a:defRPr>
            </a:pPr>
            <a:endParaRPr lang="en-US"/>
          </a:p>
        </c:txPr>
        <c:crossAx val="116017408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400" b="1">
                <a:solidFill>
                  <a:srgbClr val="00518E"/>
                </a:solidFill>
                <a:effectLst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 b="1">
                <a:solidFill>
                  <a:srgbClr val="4F871D"/>
                </a:solidFill>
                <a:effectLst/>
              </a:defRPr>
            </a:pPr>
            <a:endParaRPr lang="en-US"/>
          </a:p>
        </c:txPr>
      </c:legendEntry>
      <c:layout>
        <c:manualLayout>
          <c:xMode val="edge"/>
          <c:yMode val="edge"/>
          <c:x val="0.21618209740949762"/>
          <c:y val="0.92591732044423414"/>
          <c:w val="0.58198799838816839"/>
          <c:h val="5.5565146156851632E-2"/>
        </c:manualLayout>
      </c:layout>
      <c:overlay val="0"/>
      <c:spPr>
        <a:effectLst/>
      </c:spPr>
      <c:txPr>
        <a:bodyPr/>
        <a:lstStyle/>
        <a:p>
          <a:pPr>
            <a:defRPr sz="1400" b="1">
              <a:solidFill>
                <a:schemeClr val="accent1">
                  <a:lumMod val="75000"/>
                </a:schemeClr>
              </a:solidFill>
              <a:effectLst/>
            </a:defRPr>
          </a:pPr>
          <a:endParaRPr lang="en-US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 w="152400" h="50800" prst="softRound"/>
    </a:sp3d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Citywide</a:t>
            </a:r>
            <a:r>
              <a:rPr lang="en-US" sz="2000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Spending - All Other Funds</a:t>
            </a:r>
            <a:endParaRPr lang="en-US" sz="200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c:rich>
      </c:tx>
      <c:layout>
        <c:manualLayout>
          <c:xMode val="edge"/>
          <c:yMode val="edge"/>
          <c:x val="0.21783965845471032"/>
          <c:y val="1.4571948998178506E-2"/>
        </c:manualLayout>
      </c:layout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48000">
              <a:schemeClr val="accent1">
                <a:lumMod val="20000"/>
                <a:lumOff val="80000"/>
              </a:schemeClr>
            </a:gs>
            <a:gs pos="3000">
              <a:schemeClr val="accent1">
                <a:lumMod val="60000"/>
                <a:lumOff val="40000"/>
              </a:schemeClr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 w="152400" h="50800" prst="softRound"/>
        </a:sp3d>
      </c:spPr>
    </c:sideWall>
    <c:backWall>
      <c:thickness val="0"/>
      <c:spPr>
        <a:gradFill>
          <a:gsLst>
            <a:gs pos="48000">
              <a:schemeClr val="accent1">
                <a:lumMod val="20000"/>
                <a:lumOff val="80000"/>
              </a:schemeClr>
            </a:gs>
            <a:gs pos="3000">
              <a:schemeClr val="accent1">
                <a:lumMod val="60000"/>
                <a:lumOff val="40000"/>
              </a:schemeClr>
            </a:gs>
          </a:gsLst>
          <a:lin ang="16200000" scaled="0"/>
        </a:gradFill>
        <a:scene3d>
          <a:camera prst="orthographicFront"/>
          <a:lightRig rig="threePt" dir="t"/>
        </a:scene3d>
        <a:sp3d>
          <a:bevelT w="152400" h="50800" prst="softRound"/>
        </a:sp3d>
      </c:spPr>
    </c:backWall>
    <c:plotArea>
      <c:layout>
        <c:manualLayout>
          <c:layoutTarget val="inner"/>
          <c:xMode val="edge"/>
          <c:yMode val="edge"/>
          <c:x val="0.13162065042298898"/>
          <c:y val="8.7207577313705348E-2"/>
          <c:w val="0.83042253300426994"/>
          <c:h val="0.6558863587997446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Spending!$N$27</c:f>
              <c:strCache>
                <c:ptCount val="1"/>
                <c:pt idx="0">
                  <c:v>2016 (% of Full-Year Actuals)</c:v>
                </c:pt>
              </c:strCache>
            </c:strRef>
          </c:tx>
          <c:spPr>
            <a:solidFill>
              <a:srgbClr val="00518E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65100" prst="coolSlant"/>
            </a:sp3d>
          </c:spPr>
          <c:invertIfNegative val="0"/>
          <c:cat>
            <c:strRef>
              <c:f>Spending!$M$28:$M$41</c:f>
              <c:strCache>
                <c:ptCount val="14"/>
                <c:pt idx="0">
                  <c:v>Street Operating</c:v>
                </c:pt>
                <c:pt idx="1">
                  <c:v>LEOFF 1 Retirees</c:v>
                </c:pt>
                <c:pt idx="2">
                  <c:v>Lodging Tax</c:v>
                </c:pt>
                <c:pt idx="3">
                  <c:v>Capital Resources</c:v>
                </c:pt>
                <c:pt idx="4">
                  <c:v>Criminal Justice</c:v>
                </c:pt>
                <c:pt idx="5">
                  <c:v>ShoWare</c:v>
                </c:pt>
                <c:pt idx="6">
                  <c:v>Water</c:v>
                </c:pt>
                <c:pt idx="7">
                  <c:v>Sewer/Drainage</c:v>
                </c:pt>
                <c:pt idx="8">
                  <c:v>Solid Waste</c:v>
                </c:pt>
                <c:pt idx="9">
                  <c:v>Golf Complex</c:v>
                </c:pt>
                <c:pt idx="10">
                  <c:v>Fleet Services</c:v>
                </c:pt>
                <c:pt idx="11">
                  <c:v>Central Svs &amp; IT</c:v>
                </c:pt>
                <c:pt idx="12">
                  <c:v>Facilities</c:v>
                </c:pt>
                <c:pt idx="13">
                  <c:v>Insurance</c:v>
                </c:pt>
              </c:strCache>
            </c:strRef>
          </c:cat>
          <c:val>
            <c:numRef>
              <c:f>Spending!$N$28:$N$41</c:f>
              <c:numCache>
                <c:formatCode>0%</c:formatCode>
                <c:ptCount val="14"/>
                <c:pt idx="0">
                  <c:v>0.45510544688935639</c:v>
                </c:pt>
                <c:pt idx="1">
                  <c:v>0.75645383476528616</c:v>
                </c:pt>
                <c:pt idx="2">
                  <c:v>0.82641450888936485</c:v>
                </c:pt>
                <c:pt idx="3">
                  <c:v>0.19648029366982916</c:v>
                </c:pt>
                <c:pt idx="4">
                  <c:v>0.67680794258589705</c:v>
                </c:pt>
                <c:pt idx="5">
                  <c:v>0.5879072427967843</c:v>
                </c:pt>
                <c:pt idx="6">
                  <c:v>0.64545119012950614</c:v>
                </c:pt>
                <c:pt idx="7">
                  <c:v>0.61921488041741835</c:v>
                </c:pt>
                <c:pt idx="8">
                  <c:v>0.68366636477196574</c:v>
                </c:pt>
                <c:pt idx="9">
                  <c:v>0.75900134409199427</c:v>
                </c:pt>
                <c:pt idx="10">
                  <c:v>0.67280814971522085</c:v>
                </c:pt>
                <c:pt idx="11">
                  <c:v>0.60989011693795148</c:v>
                </c:pt>
                <c:pt idx="12">
                  <c:v>0.65157090931351225</c:v>
                </c:pt>
                <c:pt idx="13">
                  <c:v>0.73565418720627862</c:v>
                </c:pt>
              </c:numCache>
            </c:numRef>
          </c:val>
        </c:ser>
        <c:ser>
          <c:idx val="1"/>
          <c:order val="1"/>
          <c:tx>
            <c:strRef>
              <c:f>Spending!$O$27</c:f>
              <c:strCache>
                <c:ptCount val="1"/>
                <c:pt idx="0">
                  <c:v>2017 (% of Budget)</c:v>
                </c:pt>
              </c:strCache>
            </c:strRef>
          </c:tx>
          <c:spPr>
            <a:solidFill>
              <a:srgbClr val="92D05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65100" prst="coolSlant"/>
            </a:sp3d>
          </c:spPr>
          <c:invertIfNegative val="0"/>
          <c:cat>
            <c:strRef>
              <c:f>Spending!$M$28:$M$41</c:f>
              <c:strCache>
                <c:ptCount val="14"/>
                <c:pt idx="0">
                  <c:v>Street Operating</c:v>
                </c:pt>
                <c:pt idx="1">
                  <c:v>LEOFF 1 Retirees</c:v>
                </c:pt>
                <c:pt idx="2">
                  <c:v>Lodging Tax</c:v>
                </c:pt>
                <c:pt idx="3">
                  <c:v>Capital Resources</c:v>
                </c:pt>
                <c:pt idx="4">
                  <c:v>Criminal Justice</c:v>
                </c:pt>
                <c:pt idx="5">
                  <c:v>ShoWare</c:v>
                </c:pt>
                <c:pt idx="6">
                  <c:v>Water</c:v>
                </c:pt>
                <c:pt idx="7">
                  <c:v>Sewer/Drainage</c:v>
                </c:pt>
                <c:pt idx="8">
                  <c:v>Solid Waste</c:v>
                </c:pt>
                <c:pt idx="9">
                  <c:v>Golf Complex</c:v>
                </c:pt>
                <c:pt idx="10">
                  <c:v>Fleet Services</c:v>
                </c:pt>
                <c:pt idx="11">
                  <c:v>Central Svs &amp; IT</c:v>
                </c:pt>
                <c:pt idx="12">
                  <c:v>Facilities</c:v>
                </c:pt>
                <c:pt idx="13">
                  <c:v>Insurance</c:v>
                </c:pt>
              </c:strCache>
            </c:strRef>
          </c:cat>
          <c:val>
            <c:numRef>
              <c:f>Spending!$O$28:$O$41</c:f>
              <c:numCache>
                <c:formatCode>0%</c:formatCode>
                <c:ptCount val="14"/>
                <c:pt idx="0">
                  <c:v>0.63395103691171106</c:v>
                </c:pt>
                <c:pt idx="1">
                  <c:v>0.7412754165162222</c:v>
                </c:pt>
                <c:pt idx="2">
                  <c:v>0.77262858664142464</c:v>
                </c:pt>
                <c:pt idx="3">
                  <c:v>0.10081173526661337</c:v>
                </c:pt>
                <c:pt idx="4">
                  <c:v>0.59590546835126401</c:v>
                </c:pt>
                <c:pt idx="5">
                  <c:v>0.48782715822715089</c:v>
                </c:pt>
                <c:pt idx="6">
                  <c:v>0.48782715822715089</c:v>
                </c:pt>
                <c:pt idx="7">
                  <c:v>0.64730718690697364</c:v>
                </c:pt>
                <c:pt idx="8">
                  <c:v>0.43749467464166658</c:v>
                </c:pt>
                <c:pt idx="9">
                  <c:v>0.75640240538374803</c:v>
                </c:pt>
                <c:pt idx="10">
                  <c:v>0.45768105633011813</c:v>
                </c:pt>
                <c:pt idx="11">
                  <c:v>0.58173715171968676</c:v>
                </c:pt>
                <c:pt idx="12">
                  <c:v>0.59712359385456115</c:v>
                </c:pt>
                <c:pt idx="13">
                  <c:v>0.83202278428494691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6071424"/>
        <c:axId val="116081408"/>
        <c:axId val="0"/>
      </c:bar3DChart>
      <c:catAx>
        <c:axId val="1160714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700000"/>
          <a:lstStyle/>
          <a:p>
            <a:pPr>
              <a:defRPr b="1">
                <a:solidFill>
                  <a:schemeClr val="tx2"/>
                </a:solidFill>
              </a:defRPr>
            </a:pPr>
            <a:endParaRPr lang="en-US"/>
          </a:p>
        </c:txPr>
        <c:crossAx val="116081408"/>
        <c:crosses val="autoZero"/>
        <c:auto val="1"/>
        <c:lblAlgn val="ctr"/>
        <c:lblOffset val="100"/>
        <c:noMultiLvlLbl val="0"/>
      </c:catAx>
      <c:valAx>
        <c:axId val="1160814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accent3">
                    <a:lumMod val="50000"/>
                  </a:schemeClr>
                </a:solidFill>
              </a:defRPr>
            </a:pPr>
            <a:endParaRPr lang="en-US"/>
          </a:p>
        </c:txPr>
        <c:crossAx val="116071424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200" b="1">
                <a:solidFill>
                  <a:srgbClr val="00518E"/>
                </a:solidFill>
                <a:effectLst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 b="1">
                <a:solidFill>
                  <a:srgbClr val="4F871D"/>
                </a:solidFill>
                <a:effectLst/>
              </a:defRPr>
            </a:pPr>
            <a:endParaRPr lang="en-US"/>
          </a:p>
        </c:txPr>
      </c:legendEntry>
      <c:layout>
        <c:manualLayout>
          <c:xMode val="edge"/>
          <c:yMode val="edge"/>
          <c:x val="0.21618209740949762"/>
          <c:y val="0.92591732044423414"/>
          <c:w val="0.58198799838816839"/>
          <c:h val="5.5565146156851632E-2"/>
        </c:manualLayout>
      </c:layout>
      <c:overlay val="0"/>
      <c:spPr>
        <a:effectLst/>
      </c:spPr>
      <c:txPr>
        <a:bodyPr/>
        <a:lstStyle/>
        <a:p>
          <a:pPr>
            <a:defRPr sz="1200" b="1">
              <a:solidFill>
                <a:schemeClr val="accent1">
                  <a:lumMod val="75000"/>
                </a:schemeClr>
              </a:solidFill>
              <a:effectLst/>
            </a:defRPr>
          </a:pPr>
          <a:endParaRPr lang="en-US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 w="152400" h="50800" prst="softRound"/>
    </a:sp3d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0.0524</cdr:x>
      <cdr:y>0.07595</cdr:y>
    </cdr:from>
    <cdr:to>
      <cdr:x>0.1515</cdr:x>
      <cdr:y>0.14521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457200" y="457201"/>
          <a:ext cx="864629" cy="41692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dirty="0" smtClean="0">
              <a:solidFill>
                <a:schemeClr val="accent3">
                  <a:lumMod val="50000"/>
                </a:schemeClr>
              </a:solidFill>
            </a:rPr>
            <a:t>$ In </a:t>
          </a:r>
          <a:r>
            <a:rPr lang="en-US" dirty="0">
              <a:solidFill>
                <a:schemeClr val="accent3">
                  <a:lumMod val="50000"/>
                </a:schemeClr>
              </a:solidFill>
            </a:rPr>
            <a:t>millions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0.01695</cdr:x>
      <cdr:y>0.03747</cdr:y>
    </cdr:from>
    <cdr:to>
      <cdr:x>0.17172</cdr:x>
      <cdr:y>0.14443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76200" y="169070"/>
          <a:ext cx="695799" cy="48265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dirty="0">
              <a:solidFill>
                <a:schemeClr val="accent3">
                  <a:lumMod val="50000"/>
                </a:schemeClr>
              </a:solidFill>
            </a:rPr>
            <a:t>In millions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0.01786</cdr:x>
      <cdr:y>0.04202</cdr:y>
    </cdr:from>
    <cdr:to>
      <cdr:x>0.1833</cdr:x>
      <cdr:y>0.12607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76200" y="228600"/>
          <a:ext cx="705990" cy="4572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dirty="0">
              <a:solidFill>
                <a:schemeClr val="accent1">
                  <a:lumMod val="50000"/>
                </a:schemeClr>
              </a:solidFill>
            </a:rPr>
            <a:t>In millions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41" tIns="46671" rIns="93341" bIns="466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41" tIns="46671" rIns="93341" bIns="46671" rtlCol="0"/>
          <a:lstStyle>
            <a:lvl1pPr algn="r">
              <a:defRPr sz="1200"/>
            </a:lvl1pPr>
          </a:lstStyle>
          <a:p>
            <a:fld id="{F6970D4E-02F1-4269-9B56-FAD57C6340AA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41" tIns="46671" rIns="93341" bIns="466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41" tIns="46671" rIns="93341" bIns="46671" rtlCol="0" anchor="b"/>
          <a:lstStyle>
            <a:lvl1pPr algn="r">
              <a:defRPr sz="1200"/>
            </a:lvl1pPr>
          </a:lstStyle>
          <a:p>
            <a:fld id="{81DC6514-3BD2-4850-B0B3-A0DAFD1062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003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41" tIns="46671" rIns="93341" bIns="466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41" tIns="46671" rIns="93341" bIns="46671" rtlCol="0"/>
          <a:lstStyle>
            <a:lvl1pPr algn="r">
              <a:defRPr sz="1200"/>
            </a:lvl1pPr>
          </a:lstStyle>
          <a:p>
            <a:fld id="{5FC8C0D1-A748-4BAF-A894-4D458811A2BB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41" tIns="46671" rIns="93341" bIns="4667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41" tIns="46671" rIns="93341" bIns="4667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41" tIns="46671" rIns="93341" bIns="466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41" tIns="46671" rIns="93341" bIns="46671" rtlCol="0" anchor="b"/>
          <a:lstStyle>
            <a:lvl1pPr algn="r">
              <a:defRPr sz="1200"/>
            </a:lvl1pPr>
          </a:lstStyle>
          <a:p>
            <a:fld id="{107666D3-8037-456C-87D8-319BAE03AE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230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r>
              <a:rPr lang="en-US" smtClean="0"/>
              <a:t>11/15/2016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smtClean="0"/>
              <a:t>Council Workshop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4622701-C891-4795-9BB5-E3132770067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2701-C891-4795-9BB5-E3132770067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2701-C891-4795-9BB5-E3132770067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2701-C891-4795-9BB5-E3132770067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2701-C891-4795-9BB5-E3132770067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Workshop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2701-C891-4795-9BB5-E3132770067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11/15/2016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622701-C891-4795-9BB5-E3132770067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Council Workshop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r>
              <a:rPr lang="en-US" smtClean="0"/>
              <a:t>11/15/2016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Council Workshop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4622701-C891-4795-9BB5-E3132770067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Workshop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2701-C891-4795-9BB5-E3132770067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Workshop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2701-C891-4795-9BB5-E3132770067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Council Workshop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2701-C891-4795-9BB5-E3132770067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11/15/2016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Council Workshop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4622701-C891-4795-9BB5-E3132770067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5" r:id="rId1"/>
    <p:sldLayoutId id="2147484646" r:id="rId2"/>
    <p:sldLayoutId id="2147484647" r:id="rId3"/>
    <p:sldLayoutId id="2147484648" r:id="rId4"/>
    <p:sldLayoutId id="2147484649" r:id="rId5"/>
    <p:sldLayoutId id="2147484650" r:id="rId6"/>
    <p:sldLayoutId id="2147484651" r:id="rId7"/>
    <p:sldLayoutId id="2147484652" r:id="rId8"/>
    <p:sldLayoutId id="2147484653" r:id="rId9"/>
    <p:sldLayoutId id="2147484654" r:id="rId10"/>
    <p:sldLayoutId id="21474846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42950"/>
            <a:ext cx="7315200" cy="4552950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2017 3</a:t>
            </a:r>
            <a:r>
              <a:rPr lang="en-US" sz="5400" b="1" spc="50" baseline="3000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rd</a:t>
            </a: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Quarter</a:t>
            </a:r>
            <a:b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Financial </a:t>
            </a: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5334000" cy="14478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2800" b="1" spc="1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Operations Committee</a:t>
            </a:r>
          </a:p>
          <a:p>
            <a:r>
              <a:rPr lang="en-US" sz="2800" b="1" spc="1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November ??, </a:t>
            </a:r>
            <a:r>
              <a:rPr lang="en-US" sz="2800" b="1" spc="1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2017</a:t>
            </a:r>
            <a:endParaRPr lang="en-US" sz="2800" b="1" spc="1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486" y="5791200"/>
            <a:ext cx="1274814" cy="791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78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486" y="5791200"/>
            <a:ext cx="1274814" cy="79150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26912"/>
          </a:xfrm>
        </p:spPr>
        <p:txBody>
          <a:bodyPr/>
          <a:lstStyle/>
          <a:p>
            <a:fld id="{14622701-C891-4795-9BB5-E31327700670}" type="slidenum">
              <a:rPr lang="en-US" sz="1600" smtClean="0"/>
              <a:t>10</a:t>
            </a:fld>
            <a:endParaRPr lang="en-US" sz="16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3639004"/>
              </p:ext>
            </p:extLst>
          </p:nvPr>
        </p:nvGraphicFramePr>
        <p:xfrm>
          <a:off x="76200" y="762001"/>
          <a:ext cx="8801100" cy="5820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1447800" y="1905000"/>
            <a:ext cx="70104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329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486" y="5791200"/>
            <a:ext cx="1274814" cy="791505"/>
          </a:xfrm>
          <a:prstGeom prst="rect">
            <a:avLst/>
          </a:prstGeom>
        </p:spPr>
      </p:pic>
      <p:sp>
        <p:nvSpPr>
          <p:cNvPr id="9" name="Title 5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9906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Special Revenue Funds</a:t>
            </a:r>
            <a:endParaRPr lang="en-US" sz="2800" b="1" dirty="0">
              <a:solidFill>
                <a:schemeClr val="tx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26912"/>
          </a:xfrm>
        </p:spPr>
        <p:txBody>
          <a:bodyPr/>
          <a:lstStyle/>
          <a:p>
            <a:fld id="{14622701-C891-4795-9BB5-E31327700670}" type="slidenum">
              <a:rPr lang="en-US" sz="1600" smtClean="0"/>
              <a:t>11</a:t>
            </a:fld>
            <a:endParaRPr lang="en-US" sz="1600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8496752"/>
              </p:ext>
            </p:extLst>
          </p:nvPr>
        </p:nvGraphicFramePr>
        <p:xfrm>
          <a:off x="76200" y="1371600"/>
          <a:ext cx="4495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6933613"/>
              </p:ext>
            </p:extLst>
          </p:nvPr>
        </p:nvGraphicFramePr>
        <p:xfrm>
          <a:off x="4648200" y="1447800"/>
          <a:ext cx="3671888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5410200" y="3086100"/>
            <a:ext cx="2829693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37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486" y="5791200"/>
            <a:ext cx="1274814" cy="791505"/>
          </a:xfrm>
          <a:prstGeom prst="rect">
            <a:avLst/>
          </a:prstGeom>
        </p:spPr>
      </p:pic>
      <p:sp>
        <p:nvSpPr>
          <p:cNvPr id="12" name="Title 5"/>
          <p:cNvSpPr>
            <a:spLocks noGrp="1"/>
          </p:cNvSpPr>
          <p:nvPr>
            <p:ph type="title"/>
          </p:nvPr>
        </p:nvSpPr>
        <p:spPr>
          <a:xfrm>
            <a:off x="57150" y="447675"/>
            <a:ext cx="8839200" cy="9906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Enterprise Funds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2701-C891-4795-9BB5-E31327700670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7042829"/>
              </p:ext>
            </p:extLst>
          </p:nvPr>
        </p:nvGraphicFramePr>
        <p:xfrm>
          <a:off x="228600" y="1143000"/>
          <a:ext cx="4267200" cy="5439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6695274"/>
              </p:ext>
            </p:extLst>
          </p:nvPr>
        </p:nvGraphicFramePr>
        <p:xfrm>
          <a:off x="4800600" y="1123949"/>
          <a:ext cx="3981449" cy="4686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5781675" y="2333625"/>
            <a:ext cx="230505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74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1905000"/>
            <a:ext cx="6934200" cy="2362200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 w="1143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Questions?</a:t>
            </a:r>
            <a:endParaRPr lang="en-US" sz="6000" b="1" dirty="0">
              <a:ln w="11430"/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486400"/>
            <a:ext cx="1733792" cy="10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30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50" y="609600"/>
            <a:ext cx="8686800" cy="9906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City-wide Cash and Investments by Month </a:t>
            </a:r>
            <a:endParaRPr lang="en-US" sz="2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26912"/>
          </a:xfrm>
        </p:spPr>
        <p:txBody>
          <a:bodyPr/>
          <a:lstStyle/>
          <a:p>
            <a:fld id="{14622701-C891-4795-9BB5-E31327700670}" type="slidenum">
              <a:rPr lang="en-US" sz="1600" smtClean="0"/>
              <a:t>2</a:t>
            </a:fld>
            <a:endParaRPr lang="en-US" sz="16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889450"/>
              </p:ext>
            </p:extLst>
          </p:nvPr>
        </p:nvGraphicFramePr>
        <p:xfrm>
          <a:off x="609600" y="1557802"/>
          <a:ext cx="7772400" cy="4842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248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50" y="914400"/>
            <a:ext cx="8686800" cy="5334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 City-wide Cash and Investments by Type </a:t>
            </a:r>
            <a:br>
              <a:rPr lang="en-US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</a:br>
            <a:endParaRPr lang="en-US" sz="2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26912"/>
          </a:xfrm>
        </p:spPr>
        <p:txBody>
          <a:bodyPr/>
          <a:lstStyle/>
          <a:p>
            <a:fld id="{14622701-C891-4795-9BB5-E31327700670}" type="slidenum">
              <a:rPr lang="en-US" sz="1600" smtClean="0"/>
              <a:t>3</a:t>
            </a:fld>
            <a:endParaRPr lang="en-US" sz="16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3315808"/>
              </p:ext>
            </p:extLst>
          </p:nvPr>
        </p:nvGraphicFramePr>
        <p:xfrm>
          <a:off x="257943" y="1219200"/>
          <a:ext cx="8077200" cy="5363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0520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5103" y="457200"/>
            <a:ext cx="8839200" cy="9906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General Fund Cash Flow</a:t>
            </a:r>
            <a:endParaRPr lang="en-US" sz="2800" b="1" dirty="0">
              <a:solidFill>
                <a:schemeClr val="tx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26912"/>
          </a:xfrm>
        </p:spPr>
        <p:txBody>
          <a:bodyPr/>
          <a:lstStyle/>
          <a:p>
            <a:fld id="{14622701-C891-4795-9BB5-E31327700670}" type="slidenum">
              <a:rPr lang="en-US" sz="1600" smtClean="0"/>
              <a:t>4</a:t>
            </a:fld>
            <a:endParaRPr lang="en-US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853" y="5943600"/>
            <a:ext cx="1242875" cy="771675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914033"/>
              </p:ext>
            </p:extLst>
          </p:nvPr>
        </p:nvGraphicFramePr>
        <p:xfrm>
          <a:off x="381000" y="990600"/>
          <a:ext cx="80772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7183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839200" cy="9906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City-wide Long-Term Investments</a:t>
            </a:r>
            <a:endParaRPr lang="en-US" sz="2800" b="1" dirty="0">
              <a:solidFill>
                <a:schemeClr val="tx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26912"/>
          </a:xfrm>
        </p:spPr>
        <p:txBody>
          <a:bodyPr/>
          <a:lstStyle/>
          <a:p>
            <a:fld id="{14622701-C891-4795-9BB5-E31327700670}" type="slidenum">
              <a:rPr lang="en-US" sz="1600" smtClean="0"/>
              <a:t>5</a:t>
            </a:fld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208" y="6019800"/>
            <a:ext cx="1124192" cy="697987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048792"/>
              </p:ext>
            </p:extLst>
          </p:nvPr>
        </p:nvGraphicFramePr>
        <p:xfrm>
          <a:off x="381000" y="996693"/>
          <a:ext cx="822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9750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486" y="5791200"/>
            <a:ext cx="1274814" cy="79150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26912"/>
          </a:xfrm>
        </p:spPr>
        <p:txBody>
          <a:bodyPr/>
          <a:lstStyle/>
          <a:p>
            <a:fld id="{14622701-C891-4795-9BB5-E31327700670}" type="slidenum">
              <a:rPr lang="en-US" sz="1600" smtClean="0"/>
              <a:t>6</a:t>
            </a:fld>
            <a:endParaRPr lang="en-US" sz="16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8016413"/>
              </p:ext>
            </p:extLst>
          </p:nvPr>
        </p:nvGraphicFramePr>
        <p:xfrm>
          <a:off x="152400" y="685799"/>
          <a:ext cx="8724900" cy="6019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537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486" y="5791200"/>
            <a:ext cx="1274814" cy="79150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26912"/>
          </a:xfrm>
        </p:spPr>
        <p:txBody>
          <a:bodyPr/>
          <a:lstStyle/>
          <a:p>
            <a:fld id="{14622701-C891-4795-9BB5-E31327700670}" type="slidenum">
              <a:rPr lang="en-US" sz="1600" smtClean="0"/>
              <a:t>7</a:t>
            </a:fld>
            <a:endParaRPr lang="en-US" sz="16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6101510"/>
              </p:ext>
            </p:extLst>
          </p:nvPr>
        </p:nvGraphicFramePr>
        <p:xfrm>
          <a:off x="228600" y="762000"/>
          <a:ext cx="8686800" cy="5820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1143000" y="2524125"/>
            <a:ext cx="73914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33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486" y="5791200"/>
            <a:ext cx="1274814" cy="791505"/>
          </a:xfrm>
          <a:prstGeom prst="rect">
            <a:avLst/>
          </a:prstGeom>
        </p:spPr>
      </p:pic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152400" y="609600"/>
            <a:ext cx="8839200" cy="990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General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 Fund Spending by Classification</a:t>
            </a:r>
            <a:endParaRPr lang="en-US" sz="2800" b="1" dirty="0">
              <a:solidFill>
                <a:schemeClr val="tx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26912"/>
          </a:xfrm>
        </p:spPr>
        <p:txBody>
          <a:bodyPr/>
          <a:lstStyle/>
          <a:p>
            <a:fld id="{14622701-C891-4795-9BB5-E31327700670}" type="slidenum">
              <a:rPr lang="en-US" sz="1600" smtClean="0"/>
              <a:t>8</a:t>
            </a:fld>
            <a:endParaRPr lang="en-US" sz="16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2873646"/>
              </p:ext>
            </p:extLst>
          </p:nvPr>
        </p:nvGraphicFramePr>
        <p:xfrm>
          <a:off x="304800" y="914400"/>
          <a:ext cx="8458200" cy="5773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1600200" y="1914525"/>
            <a:ext cx="36576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457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486" y="5791200"/>
            <a:ext cx="1274814" cy="79150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26912"/>
          </a:xfrm>
        </p:spPr>
        <p:txBody>
          <a:bodyPr/>
          <a:lstStyle/>
          <a:p>
            <a:fld id="{14622701-C891-4795-9BB5-E31327700670}" type="slidenum">
              <a:rPr lang="en-US" sz="1600" smtClean="0"/>
              <a:t>9</a:t>
            </a:fld>
            <a:endParaRPr lang="en-US" sz="16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2103268"/>
              </p:ext>
            </p:extLst>
          </p:nvPr>
        </p:nvGraphicFramePr>
        <p:xfrm>
          <a:off x="228600" y="609600"/>
          <a:ext cx="86487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990600" y="1828800"/>
            <a:ext cx="74676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88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10242</TotalTime>
  <Words>121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2017 3rd Quarter Financial Report</vt:lpstr>
      <vt:lpstr>City-wide Cash and Investments by Month </vt:lpstr>
      <vt:lpstr> City-wide Cash and Investments by Type  </vt:lpstr>
      <vt:lpstr>General Fund Cash Flow</vt:lpstr>
      <vt:lpstr>City-wide Long-Term Investments</vt:lpstr>
      <vt:lpstr>PowerPoint Presentation</vt:lpstr>
      <vt:lpstr>PowerPoint Presentation</vt:lpstr>
      <vt:lpstr>General Fund Spending by Classification</vt:lpstr>
      <vt:lpstr>PowerPoint Presentation</vt:lpstr>
      <vt:lpstr>PowerPoint Presentation</vt:lpstr>
      <vt:lpstr>Special Revenue Funds</vt:lpstr>
      <vt:lpstr>Enterprise Funds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Kent, WA Q2 2015 Financial Status Report</dc:title>
  <dc:creator>Lopez, Barbara</dc:creator>
  <cp:lastModifiedBy>Sorenson, Shane</cp:lastModifiedBy>
  <cp:revision>443</cp:revision>
  <cp:lastPrinted>2017-08-15T19:28:43Z</cp:lastPrinted>
  <dcterms:created xsi:type="dcterms:W3CDTF">2015-08-22T22:07:18Z</dcterms:created>
  <dcterms:modified xsi:type="dcterms:W3CDTF">2017-11-14T19:18:23Z</dcterms:modified>
</cp:coreProperties>
</file>