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drawings/drawing5.xml" ContentType="application/vnd.openxmlformats-officedocument.drawingml.chartshapes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drawings/drawing6.xml" ContentType="application/vnd.openxmlformats-officedocument.drawingml.chartshapes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0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324" r:id="rId4"/>
    <p:sldId id="288" r:id="rId5"/>
    <p:sldId id="286" r:id="rId6"/>
    <p:sldId id="285" r:id="rId7"/>
    <p:sldId id="326" r:id="rId8"/>
    <p:sldId id="327" r:id="rId9"/>
    <p:sldId id="329" r:id="rId10"/>
    <p:sldId id="330" r:id="rId11"/>
    <p:sldId id="257" r:id="rId12"/>
    <p:sldId id="259" r:id="rId13"/>
    <p:sldId id="289" r:id="rId14"/>
    <p:sldId id="297" r:id="rId15"/>
    <p:sldId id="294" r:id="rId16"/>
    <p:sldId id="276" r:id="rId17"/>
    <p:sldId id="298" r:id="rId18"/>
    <p:sldId id="312" r:id="rId19"/>
    <p:sldId id="313" r:id="rId20"/>
    <p:sldId id="314" r:id="rId21"/>
    <p:sldId id="295" r:id="rId22"/>
    <p:sldId id="296" r:id="rId23"/>
    <p:sldId id="300" r:id="rId24"/>
    <p:sldId id="278" r:id="rId25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  <a:srgbClr val="4B7F1B"/>
    <a:srgbClr val="4F871D"/>
    <a:srgbClr val="35C160"/>
    <a:srgbClr val="990033"/>
    <a:srgbClr val="655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95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FNUPFPP1V\FNPUBLIC\Financial%20Planning\02%20Quarterly%20Reports\2017\Quarterly%20Reports%20Q4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FNUPFPP1V\FNPUBLIC\Financial%20Planning\02%20Quarterly%20Reports\2017\Quarterly%20Reports%20Q4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FNUPFPP1V\FNPUBLIC\Financial%20Planning\02%20Quarterly%20Reports\2017\Quarterly%20Reports%20Q4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FNUPFPP1V\FNPUBLIC\Financial%20Planning\02%20Quarterly%20Reports\2017\Quarterly%20Reports%20Q4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806319081909636E-2"/>
          <c:y val="8.1544427199764569E-2"/>
          <c:w val="0.87557350203019491"/>
          <c:h val="0.76614049826050223"/>
        </c:manualLayout>
      </c:layout>
      <c:lineChart>
        <c:grouping val="standard"/>
        <c:varyColors val="0"/>
        <c:ser>
          <c:idx val="1"/>
          <c:order val="0"/>
          <c:tx>
            <c:strRef>
              <c:f>'Cash Flow Graph'!$J$4</c:f>
              <c:strCache>
                <c:ptCount val="1"/>
                <c:pt idx="0">
                  <c:v>2014</c:v>
                </c:pt>
              </c:strCache>
            </c:strRef>
          </c:tx>
          <c:spPr>
            <a:ln w="50800">
              <a:prstDash val="sysDot"/>
            </a:ln>
          </c:spPr>
          <c:marker>
            <c:symbol val="triangle"/>
            <c:size val="8"/>
          </c:marker>
          <c:cat>
            <c:strRef>
              <c:f>'Cash Flow Graph'!$A$5:$A$17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'Cash Flow Graph'!$J$5:$J$17</c:f>
              <c:numCache>
                <c:formatCode>_(* #,##0_);_(* \(#,##0\);_(* "-"??_);_(@_)</c:formatCode>
                <c:ptCount val="12"/>
                <c:pt idx="0">
                  <c:v>67030590.560000002</c:v>
                </c:pt>
                <c:pt idx="1">
                  <c:v>72269011.810000002</c:v>
                </c:pt>
                <c:pt idx="2">
                  <c:v>75634497.510000005</c:v>
                </c:pt>
                <c:pt idx="3">
                  <c:v>78628979.659999996</c:v>
                </c:pt>
                <c:pt idx="4">
                  <c:v>87193661.579999998</c:v>
                </c:pt>
                <c:pt idx="5">
                  <c:v>83409926.870000005</c:v>
                </c:pt>
                <c:pt idx="6">
                  <c:v>80999012.209999993</c:v>
                </c:pt>
                <c:pt idx="7">
                  <c:v>81586634.090000004</c:v>
                </c:pt>
                <c:pt idx="8">
                  <c:v>84312714.390000001</c:v>
                </c:pt>
                <c:pt idx="9">
                  <c:v>94168622.780000001</c:v>
                </c:pt>
                <c:pt idx="10">
                  <c:v>94077102.709999993</c:v>
                </c:pt>
                <c:pt idx="11">
                  <c:v>85531907.469999999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'Cash Flow Graph'!$K$4</c:f>
              <c:strCache>
                <c:ptCount val="1"/>
                <c:pt idx="0">
                  <c:v>2015</c:v>
                </c:pt>
              </c:strCache>
            </c:strRef>
          </c:tx>
          <c:spPr>
            <a:ln w="50800">
              <a:prstDash val="solid"/>
            </a:ln>
          </c:spPr>
          <c:marker>
            <c:symbol val="square"/>
            <c:size val="8"/>
          </c:marker>
          <c:cat>
            <c:strRef>
              <c:f>'Cash Flow Graph'!$A$5:$A$17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'Cash Flow Graph'!$K$5:$K$17</c:f>
              <c:numCache>
                <c:formatCode>_(* #,##0_);_(* \(#,##0\);_(* "-"??_);_(@_)</c:formatCode>
                <c:ptCount val="12"/>
                <c:pt idx="0">
                  <c:v>84489174.549999997</c:v>
                </c:pt>
                <c:pt idx="1">
                  <c:v>88700064.290000007</c:v>
                </c:pt>
                <c:pt idx="2">
                  <c:v>91756126.189999998</c:v>
                </c:pt>
                <c:pt idx="3">
                  <c:v>101736546.51000001</c:v>
                </c:pt>
                <c:pt idx="4">
                  <c:v>105778025.52</c:v>
                </c:pt>
                <c:pt idx="5">
                  <c:v>102833075.09999999</c:v>
                </c:pt>
                <c:pt idx="6">
                  <c:v>108791282.84</c:v>
                </c:pt>
                <c:pt idx="7">
                  <c:v>109755625.43000001</c:v>
                </c:pt>
                <c:pt idx="8">
                  <c:v>112253690.84</c:v>
                </c:pt>
                <c:pt idx="9">
                  <c:v>120481752.13</c:v>
                </c:pt>
                <c:pt idx="10">
                  <c:v>126039759</c:v>
                </c:pt>
                <c:pt idx="11">
                  <c:v>116340785.06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'Cash Flow Graph'!$L$4</c:f>
              <c:strCache>
                <c:ptCount val="1"/>
                <c:pt idx="0">
                  <c:v>2016</c:v>
                </c:pt>
              </c:strCache>
            </c:strRef>
          </c:tx>
          <c:spPr>
            <a:ln w="50800">
              <a:prstDash val="sysDash"/>
            </a:ln>
          </c:spPr>
          <c:marker>
            <c:symbol val="diamond"/>
            <c:size val="8"/>
          </c:marker>
          <c:cat>
            <c:strRef>
              <c:f>'Cash Flow Graph'!$A$5:$A$17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'Cash Flow Graph'!$L$5:$L$17</c:f>
              <c:numCache>
                <c:formatCode>_(* #,##0_);_(* \(#,##0\);_(* "-"??_);_(@_)</c:formatCode>
                <c:ptCount val="12"/>
                <c:pt idx="0">
                  <c:v>115691012.94</c:v>
                </c:pt>
                <c:pt idx="1">
                  <c:v>120415458.72</c:v>
                </c:pt>
                <c:pt idx="2">
                  <c:v>122315677.23</c:v>
                </c:pt>
                <c:pt idx="3">
                  <c:v>130895672.16</c:v>
                </c:pt>
                <c:pt idx="4">
                  <c:v>135559136.06999999</c:v>
                </c:pt>
                <c:pt idx="5">
                  <c:v>130745881.3</c:v>
                </c:pt>
                <c:pt idx="6">
                  <c:v>130438572.2</c:v>
                </c:pt>
                <c:pt idx="7">
                  <c:v>133590578.48999999</c:v>
                </c:pt>
                <c:pt idx="8">
                  <c:v>132671549.29000001</c:v>
                </c:pt>
                <c:pt idx="9">
                  <c:v>138323473.41</c:v>
                </c:pt>
                <c:pt idx="10">
                  <c:v>147697557.22</c:v>
                </c:pt>
                <c:pt idx="11">
                  <c:v>138540943.75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'Cash Flow Graph'!$M$4</c:f>
              <c:strCache>
                <c:ptCount val="1"/>
                <c:pt idx="0">
                  <c:v>2017</c:v>
                </c:pt>
              </c:strCache>
            </c:strRef>
          </c:tx>
          <c:spPr>
            <a:ln w="50800">
              <a:prstDash val="solid"/>
            </a:ln>
          </c:spPr>
          <c:marker>
            <c:symbol val="circle"/>
            <c:size val="8"/>
          </c:marker>
          <c:cat>
            <c:strRef>
              <c:f>'Cash Flow Graph'!$A$5:$A$17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'Cash Flow Graph'!$M$5:$M$17</c:f>
              <c:numCache>
                <c:formatCode>_(* #,##0_);_(* \(#,##0\);_(* "-"_);_(@_)</c:formatCode>
                <c:ptCount val="12"/>
                <c:pt idx="0">
                  <c:v>140816921.06</c:v>
                </c:pt>
                <c:pt idx="1">
                  <c:v>142510920.06</c:v>
                </c:pt>
                <c:pt idx="2">
                  <c:v>146496392.72</c:v>
                </c:pt>
                <c:pt idx="3">
                  <c:v>155108472.84999999</c:v>
                </c:pt>
                <c:pt idx="4">
                  <c:v>160857074.38999999</c:v>
                </c:pt>
                <c:pt idx="5">
                  <c:v>158987509.08000001</c:v>
                </c:pt>
                <c:pt idx="6">
                  <c:v>162718536.94</c:v>
                </c:pt>
                <c:pt idx="7">
                  <c:v>163947169.69</c:v>
                </c:pt>
                <c:pt idx="8">
                  <c:v>166310586</c:v>
                </c:pt>
                <c:pt idx="9">
                  <c:v>173099192.72</c:v>
                </c:pt>
                <c:pt idx="10">
                  <c:v>179834122.05000001</c:v>
                </c:pt>
                <c:pt idx="11">
                  <c:v>171543112.99000001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341440"/>
        <c:axId val="33342976"/>
      </c:lineChart>
      <c:catAx>
        <c:axId val="333414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3342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34297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$ in Millions</a:t>
                </a:r>
              </a:p>
            </c:rich>
          </c:tx>
          <c:layout>
            <c:manualLayout>
              <c:xMode val="edge"/>
              <c:yMode val="edge"/>
              <c:x val="1.3024013024013023E-2"/>
              <c:y val="1.8255376305809846E-2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3341440"/>
        <c:crosses val="autoZero"/>
        <c:crossBetween val="between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0.26014837888853637"/>
          <c:y val="0.92936167789152935"/>
          <c:w val="0.52607843137254895"/>
          <c:h val="4.2973106622541744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Utility Tax</a:t>
            </a:r>
          </a:p>
        </c:rich>
      </c:tx>
      <c:layout/>
      <c:overlay val="0"/>
    </c:title>
    <c:autoTitleDeleted val="0"/>
    <c:view3D>
      <c:rotX val="0"/>
      <c:rotY val="0"/>
      <c:rAngAx val="0"/>
      <c:perspective val="60"/>
    </c:view3D>
    <c:floor>
      <c:thickness val="0"/>
      <c:spPr>
        <a:solidFill>
          <a:schemeClr val="accent1">
            <a:alpha val="25000"/>
          </a:schemeClr>
        </a:solidFill>
      </c:spPr>
    </c:floor>
    <c:sideWall>
      <c:thickness val="0"/>
      <c:spPr>
        <a:solidFill>
          <a:schemeClr val="accent1">
            <a:alpha val="15000"/>
          </a:schemeClr>
        </a:solidFill>
      </c:spPr>
    </c:sideWall>
    <c:backWall>
      <c:thickness val="0"/>
      <c:spPr>
        <a:solidFill>
          <a:schemeClr val="accent1">
            <a:alpha val="15000"/>
          </a:schemeClr>
        </a:solidFill>
      </c:spPr>
    </c:backWall>
    <c:plotArea>
      <c:layout>
        <c:manualLayout>
          <c:layoutTarget val="inner"/>
          <c:xMode val="edge"/>
          <c:yMode val="edge"/>
          <c:x val="0.15724245406824147"/>
          <c:y val="0.18402777777777779"/>
          <c:w val="0.80456310148731414"/>
          <c:h val="0.62363626421697282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'GF Rev'!$K$136</c:f>
              <c:strCache>
                <c:ptCount val="1"/>
                <c:pt idx="0">
                  <c:v> 2015 Actual</c:v>
                </c:pt>
              </c:strCache>
            </c:strRef>
          </c:tx>
          <c:invertIfNegative val="0"/>
          <c:cat>
            <c:strRef>
              <c:f>'GF Rev'!$L$134:$O$134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'GF Rev'!$L$136:$O$136</c:f>
              <c:numCache>
                <c:formatCode>_(* #,##0_);_(* \(#,##0\);_(* "-"??_);_(@_)</c:formatCode>
                <c:ptCount val="4"/>
                <c:pt idx="0">
                  <c:v>5480776.4199999999</c:v>
                </c:pt>
                <c:pt idx="1">
                  <c:v>10241269.210000001</c:v>
                </c:pt>
                <c:pt idx="2">
                  <c:v>15158569.9</c:v>
                </c:pt>
                <c:pt idx="3">
                  <c:v>19708642.620000001</c:v>
                </c:pt>
              </c:numCache>
            </c:numRef>
          </c:val>
        </c:ser>
        <c:ser>
          <c:idx val="0"/>
          <c:order val="1"/>
          <c:tx>
            <c:strRef>
              <c:f>'GF Rev'!$K$137</c:f>
              <c:strCache>
                <c:ptCount val="1"/>
                <c:pt idx="0">
                  <c:v> 2016 Actual</c:v>
                </c:pt>
              </c:strCache>
            </c:strRef>
          </c:tx>
          <c:invertIfNegative val="0"/>
          <c:cat>
            <c:strRef>
              <c:f>'GF Rev'!$L$134:$O$134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'GF Rev'!$L$137:$O$137</c:f>
              <c:numCache>
                <c:formatCode>_(* #,##0_);_(* \(#,##0\);_(* "-"??_);_(@_)</c:formatCode>
                <c:ptCount val="4"/>
                <c:pt idx="0">
                  <c:v>5407093.3399999999</c:v>
                </c:pt>
                <c:pt idx="1">
                  <c:v>9863384.8000000007</c:v>
                </c:pt>
                <c:pt idx="2">
                  <c:v>14452320.610000001</c:v>
                </c:pt>
                <c:pt idx="3">
                  <c:v>18490457.870000001</c:v>
                </c:pt>
              </c:numCache>
            </c:numRef>
          </c:val>
        </c:ser>
        <c:ser>
          <c:idx val="2"/>
          <c:order val="2"/>
          <c:tx>
            <c:strRef>
              <c:f>'GF Rev'!$K$138</c:f>
              <c:strCache>
                <c:ptCount val="1"/>
                <c:pt idx="0">
                  <c:v> 2017 Actual</c:v>
                </c:pt>
              </c:strCache>
            </c:strRef>
          </c:tx>
          <c:invertIfNegative val="0"/>
          <c:cat>
            <c:strRef>
              <c:f>'GF Rev'!$L$134:$O$134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'GF Rev'!$L$138:$O$138</c:f>
              <c:numCache>
                <c:formatCode>_(* #,##0_);_(* \(#,##0\);_(* "-"??_);_(@_)</c:formatCode>
                <c:ptCount val="4"/>
                <c:pt idx="0">
                  <c:v>5409477.8599999994</c:v>
                </c:pt>
                <c:pt idx="1">
                  <c:v>10353640.989999998</c:v>
                </c:pt>
                <c:pt idx="2">
                  <c:v>15038125.739999998</c:v>
                </c:pt>
                <c:pt idx="3">
                  <c:v>19648348.59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727488"/>
        <c:axId val="125729024"/>
        <c:axId val="0"/>
      </c:bar3DChart>
      <c:catAx>
        <c:axId val="125727488"/>
        <c:scaling>
          <c:orientation val="minMax"/>
        </c:scaling>
        <c:delete val="0"/>
        <c:axPos val="b"/>
        <c:majorTickMark val="out"/>
        <c:minorTickMark val="none"/>
        <c:tickLblPos val="nextTo"/>
        <c:crossAx val="125729024"/>
        <c:crosses val="autoZero"/>
        <c:auto val="1"/>
        <c:lblAlgn val="ctr"/>
        <c:lblOffset val="100"/>
        <c:noMultiLvlLbl val="0"/>
      </c:catAx>
      <c:valAx>
        <c:axId val="125729024"/>
        <c:scaling>
          <c:orientation val="minMax"/>
          <c:max val="20000000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125727488"/>
        <c:crosses val="autoZero"/>
        <c:crossBetween val="between"/>
        <c:majorUnit val="5000000"/>
        <c:minorUnit val="1000000"/>
        <c:dispUnits>
          <c:builtInUnit val="millions"/>
          <c:dispUnitsLbl>
            <c:layout>
              <c:manualLayout>
                <c:xMode val="edge"/>
                <c:yMode val="edge"/>
                <c:x val="1.9097222222222224E-2"/>
                <c:y val="0.37549603174603174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$ in Millions</a:t>
                  </a:r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0.14180036089238843"/>
          <c:y val="0.908416447944007"/>
          <c:w val="0.85819963910761154"/>
          <c:h val="8.2365121026538354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B&amp;O Tax</a:t>
            </a:r>
          </a:p>
        </c:rich>
      </c:tx>
      <c:layout/>
      <c:overlay val="0"/>
    </c:title>
    <c:autoTitleDeleted val="0"/>
    <c:view3D>
      <c:rotX val="0"/>
      <c:rotY val="0"/>
      <c:rAngAx val="0"/>
      <c:perspective val="60"/>
    </c:view3D>
    <c:floor>
      <c:thickness val="0"/>
      <c:spPr>
        <a:solidFill>
          <a:schemeClr val="accent1">
            <a:alpha val="25000"/>
          </a:schemeClr>
        </a:solidFill>
      </c:spPr>
    </c:floor>
    <c:sideWall>
      <c:thickness val="0"/>
      <c:spPr>
        <a:solidFill>
          <a:schemeClr val="accent1">
            <a:alpha val="15000"/>
          </a:schemeClr>
        </a:solidFill>
      </c:spPr>
    </c:sideWall>
    <c:backWall>
      <c:thickness val="0"/>
      <c:spPr>
        <a:solidFill>
          <a:schemeClr val="accent1">
            <a:alpha val="15000"/>
          </a:schemeClr>
        </a:solidFill>
      </c:spPr>
    </c:backWall>
    <c:plotArea>
      <c:layout>
        <c:manualLayout>
          <c:layoutTarget val="inner"/>
          <c:xMode val="edge"/>
          <c:yMode val="edge"/>
          <c:x val="0.15724245406824147"/>
          <c:y val="0.18865740740740741"/>
          <c:w val="0.80456310148731414"/>
          <c:h val="0.6190066345873432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'GF Rev'!$K$147</c:f>
              <c:strCache>
                <c:ptCount val="1"/>
                <c:pt idx="0">
                  <c:v> 2015 Actual</c:v>
                </c:pt>
              </c:strCache>
            </c:strRef>
          </c:tx>
          <c:invertIfNegative val="0"/>
          <c:cat>
            <c:strRef>
              <c:f>'GF Rev'!$L$145:$O$145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'GF Rev'!$L$147:$O$147</c:f>
              <c:numCache>
                <c:formatCode>_(* #,##0_);_(* \(#,##0\);_(* "-"??_);_(@_)</c:formatCode>
                <c:ptCount val="4"/>
                <c:pt idx="0">
                  <c:v>70200.849999999991</c:v>
                </c:pt>
                <c:pt idx="1">
                  <c:v>1743441.99</c:v>
                </c:pt>
                <c:pt idx="2">
                  <c:v>3506739.68</c:v>
                </c:pt>
                <c:pt idx="3">
                  <c:v>7656220.0800000001</c:v>
                </c:pt>
              </c:numCache>
            </c:numRef>
          </c:val>
        </c:ser>
        <c:ser>
          <c:idx val="0"/>
          <c:order val="1"/>
          <c:tx>
            <c:strRef>
              <c:f>'GF Rev'!$K$148</c:f>
              <c:strCache>
                <c:ptCount val="1"/>
                <c:pt idx="0">
                  <c:v> 2016 Actual</c:v>
                </c:pt>
              </c:strCache>
            </c:strRef>
          </c:tx>
          <c:invertIfNegative val="0"/>
          <c:cat>
            <c:strRef>
              <c:f>'GF Rev'!$L$145:$O$145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'GF Rev'!$L$148:$O$148</c:f>
              <c:numCache>
                <c:formatCode>_(* #,##0_);_(* \(#,##0\);_(* "-"??_);_(@_)</c:formatCode>
                <c:ptCount val="4"/>
                <c:pt idx="0">
                  <c:v>158528.29</c:v>
                </c:pt>
                <c:pt idx="1">
                  <c:v>2115440.63</c:v>
                </c:pt>
                <c:pt idx="2">
                  <c:v>4459786.5199999996</c:v>
                </c:pt>
                <c:pt idx="3">
                  <c:v>9311444.5899999999</c:v>
                </c:pt>
              </c:numCache>
            </c:numRef>
          </c:val>
        </c:ser>
        <c:ser>
          <c:idx val="2"/>
          <c:order val="2"/>
          <c:tx>
            <c:strRef>
              <c:f>'GF Rev'!$K$149</c:f>
              <c:strCache>
                <c:ptCount val="1"/>
                <c:pt idx="0">
                  <c:v> 2017 Actual</c:v>
                </c:pt>
              </c:strCache>
            </c:strRef>
          </c:tx>
          <c:invertIfNegative val="0"/>
          <c:cat>
            <c:strRef>
              <c:f>'GF Rev'!$L$145:$O$145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'GF Rev'!$L$149:$O$149</c:f>
              <c:numCache>
                <c:formatCode>_(* #,##0_);_(* \(#,##0\);_(* "-"??_);_(@_)</c:formatCode>
                <c:ptCount val="4"/>
                <c:pt idx="0">
                  <c:v>487725.86</c:v>
                </c:pt>
                <c:pt idx="1">
                  <c:v>2558854.9900000002</c:v>
                </c:pt>
                <c:pt idx="2">
                  <c:v>4517248.88</c:v>
                </c:pt>
                <c:pt idx="3">
                  <c:v>9141800.4700000007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752064"/>
        <c:axId val="125753600"/>
        <c:axId val="0"/>
      </c:bar3DChart>
      <c:catAx>
        <c:axId val="125752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25753600"/>
        <c:crosses val="autoZero"/>
        <c:auto val="1"/>
        <c:lblAlgn val="ctr"/>
        <c:lblOffset val="100"/>
        <c:noMultiLvlLbl val="0"/>
      </c:catAx>
      <c:valAx>
        <c:axId val="125753600"/>
        <c:scaling>
          <c:orientation val="minMax"/>
          <c:max val="10000000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125752064"/>
        <c:crosses val="autoZero"/>
        <c:crossBetween val="between"/>
        <c:majorUnit val="2000000"/>
        <c:minorUnit val="1000000"/>
        <c:dispUnits>
          <c:builtInUnit val="millions"/>
          <c:dispUnitsLbl>
            <c:layout>
              <c:manualLayout>
                <c:xMode val="edge"/>
                <c:yMode val="edge"/>
                <c:x val="1.9097222222222224E-2"/>
                <c:y val="0.37549603174603174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$ in Millions</a:t>
                  </a:r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0.14180036089238843"/>
          <c:y val="0.908416447944007"/>
          <c:w val="0.85819963910761154"/>
          <c:h val="8.2365121026538354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50"/>
    </c:view3D>
    <c:floor>
      <c:thickness val="0"/>
      <c:spPr>
        <a:solidFill>
          <a:schemeClr val="accent1">
            <a:alpha val="25000"/>
          </a:schemeClr>
        </a:solidFill>
      </c:spPr>
    </c:floor>
    <c:sideWall>
      <c:thickness val="0"/>
      <c:spPr>
        <a:solidFill>
          <a:schemeClr val="accent1">
            <a:alpha val="15000"/>
          </a:schemeClr>
        </a:solidFill>
      </c:spPr>
    </c:sideWall>
    <c:backWall>
      <c:thickness val="0"/>
      <c:spPr>
        <a:solidFill>
          <a:schemeClr val="accent1">
            <a:alpha val="15000"/>
          </a:schemeClr>
        </a:solidFill>
      </c:spPr>
    </c:backWall>
    <c:plotArea>
      <c:layout>
        <c:manualLayout>
          <c:layoutTarget val="inner"/>
          <c:xMode val="edge"/>
          <c:yMode val="edge"/>
          <c:x val="7.1273343918429946E-2"/>
          <c:y val="0.1226181491675607"/>
          <c:w val="0.90986520203493093"/>
          <c:h val="0.67600764414771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'GF Rev'!$M$11</c:f>
              <c:strCache>
                <c:ptCount val="1"/>
                <c:pt idx="0">
                  <c:v> 2015 Actual</c:v>
                </c:pt>
              </c:strCache>
            </c:strRef>
          </c:tx>
          <c:invertIfNegative val="0"/>
          <c:cat>
            <c:strRef>
              <c:f>'GF Rev'!$K$13:$L$17</c:f>
              <c:strCache>
                <c:ptCount val="5"/>
                <c:pt idx="0">
                  <c:v> Licenses &amp; Permits</c:v>
                </c:pt>
                <c:pt idx="1">
                  <c:v> Intergovernmental</c:v>
                </c:pt>
                <c:pt idx="2">
                  <c:v> Chgs for Services</c:v>
                </c:pt>
                <c:pt idx="3">
                  <c:v> Fines &amp; Forfeits</c:v>
                </c:pt>
                <c:pt idx="4">
                  <c:v> Interest &amp; Misc</c:v>
                </c:pt>
              </c:strCache>
            </c:strRef>
          </c:cat>
          <c:val>
            <c:numRef>
              <c:f>'GF Rev'!$M$13:$M$17</c:f>
              <c:numCache>
                <c:formatCode>_(* #,##0_);_(* \(#,##0\);_(* "-"??_);_(@_)</c:formatCode>
                <c:ptCount val="5"/>
                <c:pt idx="0">
                  <c:v>4270685.18</c:v>
                </c:pt>
                <c:pt idx="1">
                  <c:v>7783934.6200000001</c:v>
                </c:pt>
                <c:pt idx="2">
                  <c:v>5814133.0300000003</c:v>
                </c:pt>
                <c:pt idx="3">
                  <c:v>1660365.53</c:v>
                </c:pt>
                <c:pt idx="4">
                  <c:v>1756485.41</c:v>
                </c:pt>
              </c:numCache>
            </c:numRef>
          </c:val>
        </c:ser>
        <c:ser>
          <c:idx val="1"/>
          <c:order val="1"/>
          <c:tx>
            <c:strRef>
              <c:f>'GF Rev'!$N$11</c:f>
              <c:strCache>
                <c:ptCount val="1"/>
                <c:pt idx="0">
                  <c:v> 2016 Actual</c:v>
                </c:pt>
              </c:strCache>
            </c:strRef>
          </c:tx>
          <c:invertIfNegative val="0"/>
          <c:cat>
            <c:strRef>
              <c:f>'GF Rev'!$K$13:$L$17</c:f>
              <c:strCache>
                <c:ptCount val="5"/>
                <c:pt idx="0">
                  <c:v> Licenses &amp; Permits</c:v>
                </c:pt>
                <c:pt idx="1">
                  <c:v> Intergovernmental</c:v>
                </c:pt>
                <c:pt idx="2">
                  <c:v> Chgs for Services</c:v>
                </c:pt>
                <c:pt idx="3">
                  <c:v> Fines &amp; Forfeits</c:v>
                </c:pt>
                <c:pt idx="4">
                  <c:v> Interest &amp; Misc</c:v>
                </c:pt>
              </c:strCache>
            </c:strRef>
          </c:cat>
          <c:val>
            <c:numRef>
              <c:f>'GF Rev'!$N$13:$N$17</c:f>
              <c:numCache>
                <c:formatCode>_(* #,##0_);_(* \(#,##0\);_(* "-"??_);_(@_)</c:formatCode>
                <c:ptCount val="5"/>
                <c:pt idx="0">
                  <c:v>6269524.8600000003</c:v>
                </c:pt>
                <c:pt idx="1">
                  <c:v>8072342.6500000004</c:v>
                </c:pt>
                <c:pt idx="2">
                  <c:v>5363204.59</c:v>
                </c:pt>
                <c:pt idx="3">
                  <c:v>1551719.6</c:v>
                </c:pt>
                <c:pt idx="4">
                  <c:v>2302026.7400000002</c:v>
                </c:pt>
              </c:numCache>
            </c:numRef>
          </c:val>
        </c:ser>
        <c:ser>
          <c:idx val="2"/>
          <c:order val="2"/>
          <c:tx>
            <c:strRef>
              <c:f>'GF Rev'!$O$11</c:f>
              <c:strCache>
                <c:ptCount val="1"/>
                <c:pt idx="0">
                  <c:v> 2017 Actual</c:v>
                </c:pt>
              </c:strCache>
            </c:strRef>
          </c:tx>
          <c:invertIfNegative val="0"/>
          <c:cat>
            <c:strRef>
              <c:f>'GF Rev'!$K$13:$L$17</c:f>
              <c:strCache>
                <c:ptCount val="5"/>
                <c:pt idx="0">
                  <c:v> Licenses &amp; Permits</c:v>
                </c:pt>
                <c:pt idx="1">
                  <c:v> Intergovernmental</c:v>
                </c:pt>
                <c:pt idx="2">
                  <c:v> Chgs for Services</c:v>
                </c:pt>
                <c:pt idx="3">
                  <c:v> Fines &amp; Forfeits</c:v>
                </c:pt>
                <c:pt idx="4">
                  <c:v> Interest &amp; Misc</c:v>
                </c:pt>
              </c:strCache>
            </c:strRef>
          </c:cat>
          <c:val>
            <c:numRef>
              <c:f>'GF Rev'!$O$13:$O$17</c:f>
              <c:numCache>
                <c:formatCode>_(* #,##0_);_(* \(#,##0\);_(* "-"??_);_(@_)</c:formatCode>
                <c:ptCount val="5"/>
                <c:pt idx="0">
                  <c:v>6962129.5800000001</c:v>
                </c:pt>
                <c:pt idx="1">
                  <c:v>8100520.2699999996</c:v>
                </c:pt>
                <c:pt idx="2">
                  <c:v>7328566.6100000003</c:v>
                </c:pt>
                <c:pt idx="3">
                  <c:v>1549964.14</c:v>
                </c:pt>
                <c:pt idx="4">
                  <c:v>2241585.2400000002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851008"/>
        <c:axId val="135852800"/>
        <c:axId val="0"/>
      </c:bar3DChart>
      <c:catAx>
        <c:axId val="135851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35852800"/>
        <c:crosses val="autoZero"/>
        <c:auto val="1"/>
        <c:lblAlgn val="ctr"/>
        <c:lblOffset val="100"/>
        <c:noMultiLvlLbl val="0"/>
      </c:catAx>
      <c:valAx>
        <c:axId val="135852800"/>
        <c:scaling>
          <c:orientation val="minMax"/>
          <c:max val="1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$ in Millions</a:t>
                </a:r>
              </a:p>
            </c:rich>
          </c:tx>
          <c:layout>
            <c:manualLayout>
              <c:xMode val="edge"/>
              <c:yMode val="edge"/>
              <c:x val="1.2912467731656998E-2"/>
              <c:y val="2.1998663924424022E-2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135851008"/>
        <c:crosses val="autoZero"/>
        <c:crossBetween val="between"/>
        <c:majorUnit val="2000000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0.32138986098959854"/>
          <c:y val="0.91058469051009006"/>
          <c:w val="0.4357037739109772"/>
          <c:h val="6.2650598020036974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50"/>
    </c:view3D>
    <c:floor>
      <c:thickness val="0"/>
      <c:spPr>
        <a:solidFill>
          <a:schemeClr val="accent1">
            <a:alpha val="25000"/>
          </a:schemeClr>
        </a:solidFill>
      </c:spPr>
    </c:floor>
    <c:sideWall>
      <c:thickness val="0"/>
      <c:spPr>
        <a:solidFill>
          <a:schemeClr val="accent1">
            <a:alpha val="15000"/>
          </a:schemeClr>
        </a:solidFill>
      </c:spPr>
    </c:sideWall>
    <c:backWall>
      <c:thickness val="0"/>
      <c:spPr>
        <a:solidFill>
          <a:schemeClr val="accent1">
            <a:alpha val="15000"/>
          </a:schemeClr>
        </a:solidFill>
      </c:spPr>
    </c:backWall>
    <c:plotArea>
      <c:layout>
        <c:manualLayout>
          <c:layoutTarget val="inner"/>
          <c:xMode val="edge"/>
          <c:yMode val="edge"/>
          <c:x val="6.1708656654184749E-2"/>
          <c:y val="7.8301106323037217E-2"/>
          <c:w val="0.92231517487220882"/>
          <c:h val="0.727862890574146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'Dept Spending'!$N$5</c:f>
              <c:strCache>
                <c:ptCount val="1"/>
                <c:pt idx="0">
                  <c:v> 2015 Actual</c:v>
                </c:pt>
              </c:strCache>
            </c:strRef>
          </c:tx>
          <c:invertIfNegative val="0"/>
          <c:cat>
            <c:strRef>
              <c:f>'Dept Spending'!$M$6:$M$18</c:f>
              <c:strCache>
                <c:ptCount val="13"/>
                <c:pt idx="0">
                  <c:v> Council </c:v>
                </c:pt>
                <c:pt idx="1">
                  <c:v> Admin </c:v>
                </c:pt>
                <c:pt idx="2">
                  <c:v>Court</c:v>
                </c:pt>
                <c:pt idx="3">
                  <c:v> HR </c:v>
                </c:pt>
                <c:pt idx="4">
                  <c:v> Law </c:v>
                </c:pt>
                <c:pt idx="5">
                  <c:v> Finance </c:v>
                </c:pt>
                <c:pt idx="6">
                  <c:v> IT </c:v>
                </c:pt>
                <c:pt idx="7">
                  <c:v> Police </c:v>
                </c:pt>
                <c:pt idx="8">
                  <c:v> Fire Svcs </c:v>
                </c:pt>
                <c:pt idx="9">
                  <c:v> ECD </c:v>
                </c:pt>
                <c:pt idx="10">
                  <c:v> Public Works </c:v>
                </c:pt>
                <c:pt idx="11">
                  <c:v> Parks </c:v>
                </c:pt>
                <c:pt idx="12">
                  <c:v> Non-Dept </c:v>
                </c:pt>
              </c:strCache>
            </c:strRef>
          </c:cat>
          <c:val>
            <c:numRef>
              <c:f>'Dept Spending'!$N$6:$N$18</c:f>
              <c:numCache>
                <c:formatCode>0%</c:formatCode>
                <c:ptCount val="13"/>
                <c:pt idx="0">
                  <c:v>0.84669468358446576</c:v>
                </c:pt>
                <c:pt idx="1">
                  <c:v>0.95395690620745044</c:v>
                </c:pt>
                <c:pt idx="2">
                  <c:v>0.98951488153271694</c:v>
                </c:pt>
                <c:pt idx="3">
                  <c:v>0.64715589872781198</c:v>
                </c:pt>
                <c:pt idx="4">
                  <c:v>0.9496689777881997</c:v>
                </c:pt>
                <c:pt idx="5">
                  <c:v>0.91682812915129019</c:v>
                </c:pt>
                <c:pt idx="6">
                  <c:v>0.97567453843769036</c:v>
                </c:pt>
                <c:pt idx="7">
                  <c:v>0.99662094311897065</c:v>
                </c:pt>
                <c:pt idx="8">
                  <c:v>1.0172799017340137</c:v>
                </c:pt>
                <c:pt idx="9">
                  <c:v>0.91027947621752914</c:v>
                </c:pt>
                <c:pt idx="10">
                  <c:v>0.88602044272977487</c:v>
                </c:pt>
                <c:pt idx="11">
                  <c:v>0.97864654354271974</c:v>
                </c:pt>
                <c:pt idx="12">
                  <c:v>1.2214641751944029</c:v>
                </c:pt>
              </c:numCache>
            </c:numRef>
          </c:val>
        </c:ser>
        <c:ser>
          <c:idx val="1"/>
          <c:order val="1"/>
          <c:tx>
            <c:strRef>
              <c:f>'Dept Spending'!$O$5</c:f>
              <c:strCache>
                <c:ptCount val="1"/>
                <c:pt idx="0">
                  <c:v> 2016 Actual</c:v>
                </c:pt>
              </c:strCache>
            </c:strRef>
          </c:tx>
          <c:invertIfNegative val="0"/>
          <c:cat>
            <c:strRef>
              <c:f>'Dept Spending'!$M$6:$M$18</c:f>
              <c:strCache>
                <c:ptCount val="13"/>
                <c:pt idx="0">
                  <c:v> Council </c:v>
                </c:pt>
                <c:pt idx="1">
                  <c:v> Admin </c:v>
                </c:pt>
                <c:pt idx="2">
                  <c:v>Court</c:v>
                </c:pt>
                <c:pt idx="3">
                  <c:v> HR </c:v>
                </c:pt>
                <c:pt idx="4">
                  <c:v> Law </c:v>
                </c:pt>
                <c:pt idx="5">
                  <c:v> Finance </c:v>
                </c:pt>
                <c:pt idx="6">
                  <c:v> IT </c:v>
                </c:pt>
                <c:pt idx="7">
                  <c:v> Police </c:v>
                </c:pt>
                <c:pt idx="8">
                  <c:v> Fire Svcs </c:v>
                </c:pt>
                <c:pt idx="9">
                  <c:v> ECD </c:v>
                </c:pt>
                <c:pt idx="10">
                  <c:v> Public Works </c:v>
                </c:pt>
                <c:pt idx="11">
                  <c:v> Parks </c:v>
                </c:pt>
                <c:pt idx="12">
                  <c:v> Non-Dept </c:v>
                </c:pt>
              </c:strCache>
            </c:strRef>
          </c:cat>
          <c:val>
            <c:numRef>
              <c:f>'Dept Spending'!$O$6:$O$18</c:f>
              <c:numCache>
                <c:formatCode>0%</c:formatCode>
                <c:ptCount val="13"/>
                <c:pt idx="0">
                  <c:v>0.9589938313718801</c:v>
                </c:pt>
                <c:pt idx="1">
                  <c:v>0.96866241869439018</c:v>
                </c:pt>
                <c:pt idx="2">
                  <c:v>1.0122204803355643</c:v>
                </c:pt>
                <c:pt idx="3">
                  <c:v>0.8121062620374232</c:v>
                </c:pt>
                <c:pt idx="4">
                  <c:v>0.99541468526217347</c:v>
                </c:pt>
                <c:pt idx="5">
                  <c:v>1.0402924896731873</c:v>
                </c:pt>
                <c:pt idx="6">
                  <c:v>1.0616809233140976</c:v>
                </c:pt>
                <c:pt idx="7">
                  <c:v>1.0061251444184298</c:v>
                </c:pt>
                <c:pt idx="8">
                  <c:v>1.0054004743623812</c:v>
                </c:pt>
                <c:pt idx="9">
                  <c:v>0.91623656242273799</c:v>
                </c:pt>
                <c:pt idx="10">
                  <c:v>0.88701775617636403</c:v>
                </c:pt>
                <c:pt idx="11">
                  <c:v>0.96985936199673928</c:v>
                </c:pt>
                <c:pt idx="12">
                  <c:v>1.0467337535424606</c:v>
                </c:pt>
              </c:numCache>
            </c:numRef>
          </c:val>
        </c:ser>
        <c:ser>
          <c:idx val="2"/>
          <c:order val="2"/>
          <c:tx>
            <c:strRef>
              <c:f>'Dept Spending'!$P$5</c:f>
              <c:strCache>
                <c:ptCount val="1"/>
                <c:pt idx="0">
                  <c:v> 2017 Actual</c:v>
                </c:pt>
              </c:strCache>
            </c:strRef>
          </c:tx>
          <c:invertIfNegative val="0"/>
          <c:cat>
            <c:strRef>
              <c:f>'Dept Spending'!$M$6:$M$18</c:f>
              <c:strCache>
                <c:ptCount val="13"/>
                <c:pt idx="0">
                  <c:v> Council </c:v>
                </c:pt>
                <c:pt idx="1">
                  <c:v> Admin </c:v>
                </c:pt>
                <c:pt idx="2">
                  <c:v>Court</c:v>
                </c:pt>
                <c:pt idx="3">
                  <c:v> HR </c:v>
                </c:pt>
                <c:pt idx="4">
                  <c:v> Law </c:v>
                </c:pt>
                <c:pt idx="5">
                  <c:v> Finance </c:v>
                </c:pt>
                <c:pt idx="6">
                  <c:v> IT </c:v>
                </c:pt>
                <c:pt idx="7">
                  <c:v> Police </c:v>
                </c:pt>
                <c:pt idx="8">
                  <c:v> Fire Svcs </c:v>
                </c:pt>
                <c:pt idx="9">
                  <c:v> ECD </c:v>
                </c:pt>
                <c:pt idx="10">
                  <c:v> Public Works </c:v>
                </c:pt>
                <c:pt idx="11">
                  <c:v> Parks </c:v>
                </c:pt>
                <c:pt idx="12">
                  <c:v> Non-Dept </c:v>
                </c:pt>
              </c:strCache>
            </c:strRef>
          </c:cat>
          <c:val>
            <c:numRef>
              <c:f>'Dept Spending'!$P$6:$P$18</c:f>
              <c:numCache>
                <c:formatCode>0%</c:formatCode>
                <c:ptCount val="13"/>
                <c:pt idx="0">
                  <c:v>0.99280653772968674</c:v>
                </c:pt>
                <c:pt idx="1">
                  <c:v>1.0132972772496458</c:v>
                </c:pt>
                <c:pt idx="2">
                  <c:v>0.98338631341721383</c:v>
                </c:pt>
                <c:pt idx="3">
                  <c:v>0.92787732629567266</c:v>
                </c:pt>
                <c:pt idx="4">
                  <c:v>0.92134512515255484</c:v>
                </c:pt>
                <c:pt idx="5">
                  <c:v>0.92247169562927867</c:v>
                </c:pt>
                <c:pt idx="6">
                  <c:v>1.0074250256132686</c:v>
                </c:pt>
                <c:pt idx="7">
                  <c:v>1.0048942379131902</c:v>
                </c:pt>
                <c:pt idx="8">
                  <c:v>1.0180595124767216</c:v>
                </c:pt>
                <c:pt idx="9">
                  <c:v>0.91343527949144987</c:v>
                </c:pt>
                <c:pt idx="10">
                  <c:v>0.85837602705875093</c:v>
                </c:pt>
                <c:pt idx="11">
                  <c:v>0.96919032175733766</c:v>
                </c:pt>
                <c:pt idx="12">
                  <c:v>1.0106348474685707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329152"/>
        <c:axId val="141330688"/>
        <c:axId val="0"/>
      </c:bar3DChart>
      <c:catAx>
        <c:axId val="141329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500000" vert="horz"/>
          <a:lstStyle/>
          <a:p>
            <a:pPr>
              <a:defRPr/>
            </a:pPr>
            <a:endParaRPr lang="en-US"/>
          </a:p>
        </c:txPr>
        <c:crossAx val="141330688"/>
        <c:crossesAt val="0"/>
        <c:auto val="1"/>
        <c:lblAlgn val="ctr"/>
        <c:lblOffset val="100"/>
        <c:noMultiLvlLbl val="0"/>
      </c:catAx>
      <c:valAx>
        <c:axId val="141330688"/>
        <c:scaling>
          <c:orientation val="minMax"/>
          <c:max val="1.25"/>
        </c:scaling>
        <c:delete val="0"/>
        <c:axPos val="l"/>
        <c:majorGridlines/>
        <c:numFmt formatCode="0%" sourceLinked="1"/>
        <c:majorTickMark val="out"/>
        <c:minorTickMark val="in"/>
        <c:tickLblPos val="nextTo"/>
        <c:crossAx val="141329152"/>
        <c:crosses val="autoZero"/>
        <c:crossBetween val="between"/>
        <c:majorUnit val="0.25"/>
        <c:minorUnit val="5.000000000000001E-2"/>
      </c:valAx>
    </c:plotArea>
    <c:legend>
      <c:legendPos val="b"/>
      <c:layout>
        <c:manualLayout>
          <c:xMode val="edge"/>
          <c:yMode val="edge"/>
          <c:x val="0.3084065764086249"/>
          <c:y val="0.92366196740377515"/>
          <c:w val="0.4014257070350794"/>
          <c:h val="4.51832063190577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rAngAx val="0"/>
      <c:perspective val="50"/>
    </c:view3D>
    <c:floor>
      <c:thickness val="0"/>
      <c:spPr>
        <a:solidFill>
          <a:schemeClr val="accent1">
            <a:alpha val="2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solidFill>
          <a:schemeClr val="accent1">
            <a:alpha val="15000"/>
          </a:schemeClr>
        </a:solidFill>
      </c:spPr>
    </c:sideWall>
    <c:backWall>
      <c:thickness val="0"/>
      <c:spPr>
        <a:solidFill>
          <a:schemeClr val="accent1">
            <a:alpha val="15000"/>
          </a:schemeClr>
        </a:solidFill>
      </c:spPr>
    </c:backWall>
    <c:plotArea>
      <c:layout>
        <c:manualLayout>
          <c:layoutTarget val="inner"/>
          <c:xMode val="edge"/>
          <c:yMode val="edge"/>
          <c:x val="0.13051424127539613"/>
          <c:y val="0.12698412698412698"/>
          <c:w val="0.83553514144065311"/>
          <c:h val="0.654900949881264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'GF Exp by Obj'!$B$3</c:f>
              <c:strCache>
                <c:ptCount val="1"/>
                <c:pt idx="0">
                  <c:v> Salaries &amp; Benefits</c:v>
                </c:pt>
              </c:strCache>
            </c:strRef>
          </c:tx>
          <c:invertIfNegative val="0"/>
          <c:cat>
            <c:strRef>
              <c:f>('GF Exp by Obj'!$C$2,'GF Exp by Obj'!$E$2,'GF Exp by Obj'!$G$2)</c:f>
              <c:strCache>
                <c:ptCount val="3"/>
                <c:pt idx="0">
                  <c:v>2015 Actual</c:v>
                </c:pt>
                <c:pt idx="1">
                  <c:v>2016 Actual</c:v>
                </c:pt>
                <c:pt idx="2">
                  <c:v>2017 Actual</c:v>
                </c:pt>
              </c:strCache>
            </c:strRef>
          </c:cat>
          <c:val>
            <c:numRef>
              <c:f>('GF Exp by Obj'!$C$3,'GF Exp by Obj'!$E$3,'GF Exp by Obj'!$G$3)</c:f>
              <c:numCache>
                <c:formatCode>_(* #,##0_);_(* \(#,##0\);_(* "-"??_);_(@_)</c:formatCode>
                <c:ptCount val="3"/>
                <c:pt idx="0">
                  <c:v>50800206.579999998</c:v>
                </c:pt>
                <c:pt idx="1">
                  <c:v>47456630.480000004</c:v>
                </c:pt>
                <c:pt idx="2">
                  <c:v>50572365.310000002</c:v>
                </c:pt>
              </c:numCache>
            </c:numRef>
          </c:val>
        </c:ser>
        <c:ser>
          <c:idx val="1"/>
          <c:order val="1"/>
          <c:tx>
            <c:strRef>
              <c:f>'GF Exp by Obj'!$B$4</c:f>
              <c:strCache>
                <c:ptCount val="1"/>
                <c:pt idx="0">
                  <c:v> Supplies &amp; Equipment</c:v>
                </c:pt>
              </c:strCache>
            </c:strRef>
          </c:tx>
          <c:invertIfNegative val="0"/>
          <c:cat>
            <c:strRef>
              <c:f>('GF Exp by Obj'!$C$2,'GF Exp by Obj'!$E$2,'GF Exp by Obj'!$G$2)</c:f>
              <c:strCache>
                <c:ptCount val="3"/>
                <c:pt idx="0">
                  <c:v>2015 Actual</c:v>
                </c:pt>
                <c:pt idx="1">
                  <c:v>2016 Actual</c:v>
                </c:pt>
                <c:pt idx="2">
                  <c:v>2017 Actual</c:v>
                </c:pt>
              </c:strCache>
            </c:strRef>
          </c:cat>
          <c:val>
            <c:numRef>
              <c:f>('GF Exp by Obj'!$C$4,'GF Exp by Obj'!$E$4,'GF Exp by Obj'!$G$4)</c:f>
              <c:numCache>
                <c:formatCode>_(* #,##0_);_(* \(#,##0\);_(* "-"??_);_(@_)</c:formatCode>
                <c:ptCount val="3"/>
                <c:pt idx="0">
                  <c:v>2524861.89</c:v>
                </c:pt>
                <c:pt idx="1">
                  <c:v>2321678.84</c:v>
                </c:pt>
                <c:pt idx="2">
                  <c:v>2383585.1</c:v>
                </c:pt>
              </c:numCache>
            </c:numRef>
          </c:val>
        </c:ser>
        <c:ser>
          <c:idx val="2"/>
          <c:order val="2"/>
          <c:tx>
            <c:strRef>
              <c:f>'GF Exp by Obj'!$B$5</c:f>
              <c:strCache>
                <c:ptCount val="1"/>
                <c:pt idx="0">
                  <c:v> Services &amp; Allocations</c:v>
                </c:pt>
              </c:strCache>
            </c:strRef>
          </c:tx>
          <c:invertIfNegative val="0"/>
          <c:cat>
            <c:strRef>
              <c:f>('GF Exp by Obj'!$C$2,'GF Exp by Obj'!$E$2,'GF Exp by Obj'!$G$2)</c:f>
              <c:strCache>
                <c:ptCount val="3"/>
                <c:pt idx="0">
                  <c:v>2015 Actual</c:v>
                </c:pt>
                <c:pt idx="1">
                  <c:v>2016 Actual</c:v>
                </c:pt>
                <c:pt idx="2">
                  <c:v>2017 Actual</c:v>
                </c:pt>
              </c:strCache>
            </c:strRef>
          </c:cat>
          <c:val>
            <c:numRef>
              <c:f>('GF Exp by Obj'!$C$5,'GF Exp by Obj'!$E$5,'GF Exp by Obj'!$G$5)</c:f>
              <c:numCache>
                <c:formatCode>_(* #,##0_);_(* \(#,##0\);_(* "-"??_);_(@_)</c:formatCode>
                <c:ptCount val="3"/>
                <c:pt idx="0">
                  <c:v>19701488.389999997</c:v>
                </c:pt>
                <c:pt idx="1">
                  <c:v>23948773.869999997</c:v>
                </c:pt>
                <c:pt idx="2">
                  <c:v>24735780.299999997</c:v>
                </c:pt>
              </c:numCache>
            </c:numRef>
          </c:val>
        </c:ser>
        <c:ser>
          <c:idx val="3"/>
          <c:order val="3"/>
          <c:tx>
            <c:strRef>
              <c:f>'GF Exp by Obj'!$B$6</c:f>
              <c:strCache>
                <c:ptCount val="1"/>
                <c:pt idx="0">
                  <c:v> Transfers Out</c:v>
                </c:pt>
              </c:strCache>
            </c:strRef>
          </c:tx>
          <c:invertIfNegative val="0"/>
          <c:cat>
            <c:strRef>
              <c:f>('GF Exp by Obj'!$C$2,'GF Exp by Obj'!$E$2,'GF Exp by Obj'!$G$2)</c:f>
              <c:strCache>
                <c:ptCount val="3"/>
                <c:pt idx="0">
                  <c:v>2015 Actual</c:v>
                </c:pt>
                <c:pt idx="1">
                  <c:v>2016 Actual</c:v>
                </c:pt>
                <c:pt idx="2">
                  <c:v>2017 Actual</c:v>
                </c:pt>
              </c:strCache>
            </c:strRef>
          </c:cat>
          <c:val>
            <c:numRef>
              <c:f>('GF Exp by Obj'!$C$6,'GF Exp by Obj'!$E$6,'GF Exp by Obj'!$G$6)</c:f>
              <c:numCache>
                <c:formatCode>_(* #,##0_);_(* \(#,##0\);_(* "-"??_);_(@_)</c:formatCode>
                <c:ptCount val="3"/>
                <c:pt idx="0">
                  <c:v>14182552.9</c:v>
                </c:pt>
                <c:pt idx="1">
                  <c:v>17797420.469999999</c:v>
                </c:pt>
                <c:pt idx="2">
                  <c:v>21619664.289999999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542144"/>
        <c:axId val="145552128"/>
        <c:axId val="0"/>
      </c:bar3DChart>
      <c:catAx>
        <c:axId val="145542144"/>
        <c:scaling>
          <c:orientation val="minMax"/>
        </c:scaling>
        <c:delete val="0"/>
        <c:axPos val="b"/>
        <c:majorTickMark val="out"/>
        <c:minorTickMark val="none"/>
        <c:tickLblPos val="nextTo"/>
        <c:crossAx val="145552128"/>
        <c:crosses val="autoZero"/>
        <c:auto val="1"/>
        <c:lblAlgn val="ctr"/>
        <c:lblOffset val="100"/>
        <c:noMultiLvlLbl val="0"/>
      </c:catAx>
      <c:valAx>
        <c:axId val="145552128"/>
        <c:scaling>
          <c:orientation val="minMax"/>
          <c:max val="10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$ in Millions</a:t>
                </a:r>
              </a:p>
            </c:rich>
          </c:tx>
          <c:layout>
            <c:manualLayout>
              <c:xMode val="edge"/>
              <c:yMode val="edge"/>
              <c:x val="1.4109728219456438E-2"/>
              <c:y val="3.1486365409143166E-2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145542144"/>
        <c:crosses val="autoZero"/>
        <c:crossBetween val="between"/>
        <c:majorUnit val="20000000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0.12181758530183726"/>
          <c:y val="0.88938038995125612"/>
          <c:w val="0.83497253815495276"/>
          <c:h val="8.4798150231221101E-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19135802469136"/>
          <c:y val="0.12996031746031747"/>
          <c:w val="0.59413580246913578"/>
          <c:h val="0.76388888888888884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1.5432098765432098E-2"/>
                  <c:y val="-3.9682539682539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7777777777777769E-2"/>
                  <c:y val="-8.73015873015872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271604938271606"/>
                  <c:y val="2.7777777777777776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 Transfers</a:t>
                    </a:r>
                    <a:r>
                      <a:rPr lang="en-US" sz="900" baseline="0"/>
                      <a:t> </a:t>
                    </a:r>
                    <a:r>
                      <a:rPr lang="en-US" sz="900"/>
                      <a:t>Out
22%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'GF Exp by Obj'!$B$3:$B$6</c:f>
              <c:strCache>
                <c:ptCount val="4"/>
                <c:pt idx="0">
                  <c:v> Salaries &amp; Benefits</c:v>
                </c:pt>
                <c:pt idx="1">
                  <c:v> Supplies &amp; Equipment</c:v>
                </c:pt>
                <c:pt idx="2">
                  <c:v> Services &amp; Allocations</c:v>
                </c:pt>
                <c:pt idx="3">
                  <c:v> Transfers Out</c:v>
                </c:pt>
              </c:strCache>
            </c:strRef>
          </c:cat>
          <c:val>
            <c:numRef>
              <c:f>'GF Exp by Obj'!$G$3:$G$6</c:f>
              <c:numCache>
                <c:formatCode>_(* #,##0_);_(* \(#,##0\);_(* "-"??_);_(@_)</c:formatCode>
                <c:ptCount val="4"/>
                <c:pt idx="0">
                  <c:v>50572365.310000002</c:v>
                </c:pt>
                <c:pt idx="1">
                  <c:v>2383585.1</c:v>
                </c:pt>
                <c:pt idx="2">
                  <c:v>24735780.299999997</c:v>
                </c:pt>
                <c:pt idx="3">
                  <c:v>21619664.289999999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48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rAngAx val="0"/>
      <c:perspective val="50"/>
    </c:view3D>
    <c:floor>
      <c:thickness val="0"/>
      <c:spPr>
        <a:solidFill>
          <a:schemeClr val="accent1">
            <a:alpha val="25000"/>
          </a:schemeClr>
        </a:solidFill>
      </c:spPr>
    </c:floor>
    <c:sideWall>
      <c:thickness val="0"/>
      <c:spPr>
        <a:solidFill>
          <a:schemeClr val="accent1">
            <a:alpha val="15000"/>
          </a:schemeClr>
        </a:solidFill>
      </c:spPr>
    </c:sideWall>
    <c:backWall>
      <c:thickness val="0"/>
      <c:spPr>
        <a:solidFill>
          <a:schemeClr val="accent1">
            <a:alpha val="15000"/>
          </a:schemeClr>
        </a:solidFill>
      </c:spPr>
    </c:backWall>
    <c:plotArea>
      <c:layout>
        <c:manualLayout>
          <c:layoutTarget val="inner"/>
          <c:xMode val="edge"/>
          <c:yMode val="edge"/>
          <c:x val="6.858154925756231E-2"/>
          <c:y val="0.13761708953047536"/>
          <c:w val="0.91438399468359133"/>
          <c:h val="0.624847185768445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'GF Exp by Obj'!$D$31</c:f>
              <c:strCache>
                <c:ptCount val="1"/>
                <c:pt idx="0">
                  <c:v> 2015 Actual</c:v>
                </c:pt>
              </c:strCache>
            </c:strRef>
          </c:tx>
          <c:invertIfNegative val="0"/>
          <c:cat>
            <c:strRef>
              <c:f>'GF Exp by Obj'!$B$32:$B$36</c:f>
              <c:strCache>
                <c:ptCount val="5"/>
                <c:pt idx="0">
                  <c:v> Salaries</c:v>
                </c:pt>
                <c:pt idx="1">
                  <c:v> Benefits</c:v>
                </c:pt>
                <c:pt idx="2">
                  <c:v> Supplies &amp; Equipment</c:v>
                </c:pt>
                <c:pt idx="3">
                  <c:v> Services &amp; Allocations</c:v>
                </c:pt>
                <c:pt idx="4">
                  <c:v> Transfers Out</c:v>
                </c:pt>
              </c:strCache>
            </c:strRef>
          </c:cat>
          <c:val>
            <c:numRef>
              <c:f>'GF Exp by Obj'!$D$32:$D$36</c:f>
              <c:numCache>
                <c:formatCode>_(* #,##0_);_(* \(#,##0\);_(* "-"??_);_(@_)</c:formatCode>
                <c:ptCount val="5"/>
                <c:pt idx="0">
                  <c:v>36807086.579999998</c:v>
                </c:pt>
                <c:pt idx="1">
                  <c:v>13993120.199999999</c:v>
                </c:pt>
                <c:pt idx="2">
                  <c:v>2524862</c:v>
                </c:pt>
                <c:pt idx="3">
                  <c:v>19701488</c:v>
                </c:pt>
                <c:pt idx="4">
                  <c:v>14182533</c:v>
                </c:pt>
              </c:numCache>
            </c:numRef>
          </c:val>
        </c:ser>
        <c:ser>
          <c:idx val="1"/>
          <c:order val="1"/>
          <c:tx>
            <c:strRef>
              <c:f>'GF Exp by Obj'!$E$31</c:f>
              <c:strCache>
                <c:ptCount val="1"/>
                <c:pt idx="0">
                  <c:v> 2016 Actual</c:v>
                </c:pt>
              </c:strCache>
            </c:strRef>
          </c:tx>
          <c:invertIfNegative val="0"/>
          <c:cat>
            <c:strRef>
              <c:f>'GF Exp by Obj'!$B$32:$B$36</c:f>
              <c:strCache>
                <c:ptCount val="5"/>
                <c:pt idx="0">
                  <c:v> Salaries</c:v>
                </c:pt>
                <c:pt idx="1">
                  <c:v> Benefits</c:v>
                </c:pt>
                <c:pt idx="2">
                  <c:v> Supplies &amp; Equipment</c:v>
                </c:pt>
                <c:pt idx="3">
                  <c:v> Services &amp; Allocations</c:v>
                </c:pt>
                <c:pt idx="4">
                  <c:v> Transfers Out</c:v>
                </c:pt>
              </c:strCache>
            </c:strRef>
          </c:cat>
          <c:val>
            <c:numRef>
              <c:f>'GF Exp by Obj'!$E$32:$E$36</c:f>
              <c:numCache>
                <c:formatCode>_(* #,##0_);_(* \(#,##0\);_(* "-"??_);_(@_)</c:formatCode>
                <c:ptCount val="5"/>
                <c:pt idx="0">
                  <c:v>34767676.310000002</c:v>
                </c:pt>
                <c:pt idx="1">
                  <c:v>12688954.17</c:v>
                </c:pt>
                <c:pt idx="2">
                  <c:v>2321678.84</c:v>
                </c:pt>
                <c:pt idx="3">
                  <c:v>23948773.869999997</c:v>
                </c:pt>
                <c:pt idx="4">
                  <c:v>17797420.469999999</c:v>
                </c:pt>
              </c:numCache>
            </c:numRef>
          </c:val>
        </c:ser>
        <c:ser>
          <c:idx val="2"/>
          <c:order val="2"/>
          <c:tx>
            <c:strRef>
              <c:f>'GF Exp by Obj'!$F$31</c:f>
              <c:strCache>
                <c:ptCount val="1"/>
                <c:pt idx="0">
                  <c:v> 2017 Actual</c:v>
                </c:pt>
              </c:strCache>
            </c:strRef>
          </c:tx>
          <c:invertIfNegative val="0"/>
          <c:cat>
            <c:strRef>
              <c:f>'GF Exp by Obj'!$B$32:$B$36</c:f>
              <c:strCache>
                <c:ptCount val="5"/>
                <c:pt idx="0">
                  <c:v> Salaries</c:v>
                </c:pt>
                <c:pt idx="1">
                  <c:v> Benefits</c:v>
                </c:pt>
                <c:pt idx="2">
                  <c:v> Supplies &amp; Equipment</c:v>
                </c:pt>
                <c:pt idx="3">
                  <c:v> Services &amp; Allocations</c:v>
                </c:pt>
                <c:pt idx="4">
                  <c:v> Transfers Out</c:v>
                </c:pt>
              </c:strCache>
            </c:strRef>
          </c:cat>
          <c:val>
            <c:numRef>
              <c:f>'GF Exp by Obj'!$F$32:$F$36</c:f>
              <c:numCache>
                <c:formatCode>_(* #,##0_);_(* \(#,##0\);_(* "-"??_);_(@_)</c:formatCode>
                <c:ptCount val="5"/>
                <c:pt idx="0">
                  <c:v>36924321.359999999</c:v>
                </c:pt>
                <c:pt idx="1">
                  <c:v>13648043.949999999</c:v>
                </c:pt>
                <c:pt idx="2">
                  <c:v>2383585.1</c:v>
                </c:pt>
                <c:pt idx="3">
                  <c:v>24735780.299999997</c:v>
                </c:pt>
                <c:pt idx="4">
                  <c:v>21619664.289999999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989184"/>
        <c:axId val="39470208"/>
        <c:axId val="0"/>
      </c:bar3DChart>
      <c:catAx>
        <c:axId val="38989184"/>
        <c:scaling>
          <c:orientation val="minMax"/>
        </c:scaling>
        <c:delete val="0"/>
        <c:axPos val="b"/>
        <c:majorTickMark val="out"/>
        <c:minorTickMark val="none"/>
        <c:tickLblPos val="nextTo"/>
        <c:crossAx val="39470208"/>
        <c:crosses val="autoZero"/>
        <c:auto val="1"/>
        <c:lblAlgn val="ctr"/>
        <c:lblOffset val="100"/>
        <c:noMultiLvlLbl val="0"/>
      </c:catAx>
      <c:valAx>
        <c:axId val="3947020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$ in Millions</a:t>
                </a:r>
              </a:p>
            </c:rich>
          </c:tx>
          <c:layout>
            <c:manualLayout>
              <c:xMode val="edge"/>
              <c:yMode val="edge"/>
              <c:x val="9.6587926509186378E-3"/>
              <c:y val="3.0771274072668633E-2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38989184"/>
        <c:crosses val="autoZero"/>
        <c:crossBetween val="between"/>
        <c:majorUnit val="10000000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0.2996486326305986"/>
          <c:y val="0.90581219014289882"/>
          <c:w val="0.45538071853921486"/>
          <c:h val="6.5892096821230678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rAngAx val="0"/>
      <c:perspective val="30"/>
    </c:view3D>
    <c:floor>
      <c:thickness val="0"/>
      <c:spPr>
        <a:solidFill>
          <a:schemeClr val="accent1">
            <a:alpha val="2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solidFill>
          <a:schemeClr val="accent1">
            <a:alpha val="15000"/>
          </a:schemeClr>
        </a:solidFill>
      </c:spPr>
    </c:sideWall>
    <c:backWall>
      <c:thickness val="0"/>
      <c:spPr>
        <a:solidFill>
          <a:schemeClr val="accent1">
            <a:alpha val="15000"/>
          </a:schemeClr>
        </a:solidFill>
      </c:spPr>
    </c:backWall>
    <c:plotArea>
      <c:layout>
        <c:manualLayout>
          <c:layoutTarget val="inner"/>
          <c:xMode val="edge"/>
          <c:yMode val="edge"/>
          <c:x val="0.13525262467191598"/>
          <c:y val="6.7901234567901231E-2"/>
          <c:w val="0.7994274934383202"/>
          <c:h val="0.7068812721939169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'GF Fund Bal'!$B$5</c:f>
              <c:strCache>
                <c:ptCount val="1"/>
                <c:pt idx="0">
                  <c:v> General Fund Reserves</c:v>
                </c:pt>
              </c:strCache>
            </c:strRef>
          </c:tx>
          <c:invertIfNegative val="0"/>
          <c:cat>
            <c:strRef>
              <c:f>'GF Fund Bal'!$C$4:$G$4</c:f>
              <c:strCache>
                <c:ptCount val="5"/>
                <c:pt idx="0">
                  <c:v>2015 Actual</c:v>
                </c:pt>
                <c:pt idx="1">
                  <c:v>2016 Actual</c:v>
                </c:pt>
                <c:pt idx="2">
                  <c:v>2017 Actual</c:v>
                </c:pt>
                <c:pt idx="3">
                  <c:v>2018 Adj Budget</c:v>
                </c:pt>
                <c:pt idx="4">
                  <c:v>2018 Est Actual</c:v>
                </c:pt>
              </c:strCache>
            </c:strRef>
          </c:cat>
          <c:val>
            <c:numRef>
              <c:f>'GF Fund Bal'!$C$5:$G$5</c:f>
              <c:numCache>
                <c:formatCode>_(* #,##0_);_(* \(#,##0\);_(* "-"??_);_(@_)</c:formatCode>
                <c:ptCount val="5"/>
                <c:pt idx="0">
                  <c:v>11749159</c:v>
                </c:pt>
                <c:pt idx="1">
                  <c:v>16489728</c:v>
                </c:pt>
                <c:pt idx="2">
                  <c:v>20654424</c:v>
                </c:pt>
                <c:pt idx="3">
                  <c:v>20469758</c:v>
                </c:pt>
                <c:pt idx="4">
                  <c:v>21794742</c:v>
                </c:pt>
              </c:numCache>
            </c:numRef>
          </c:val>
        </c:ser>
        <c:ser>
          <c:idx val="1"/>
          <c:order val="1"/>
          <c:tx>
            <c:strRef>
              <c:f>'GF Fund Bal'!$B$8</c:f>
              <c:strCache>
                <c:ptCount val="1"/>
                <c:pt idx="0">
                  <c:v> Contingency for Unanticipated Costs</c:v>
                </c:pt>
              </c:strCache>
            </c:strRef>
          </c:tx>
          <c:invertIfNegative val="0"/>
          <c:cat>
            <c:strRef>
              <c:f>'GF Fund Bal'!$C$4:$G$4</c:f>
              <c:strCache>
                <c:ptCount val="5"/>
                <c:pt idx="0">
                  <c:v>2015 Actual</c:v>
                </c:pt>
                <c:pt idx="1">
                  <c:v>2016 Actual</c:v>
                </c:pt>
                <c:pt idx="2">
                  <c:v>2017 Actual</c:v>
                </c:pt>
                <c:pt idx="3">
                  <c:v>2018 Adj Budget</c:v>
                </c:pt>
                <c:pt idx="4">
                  <c:v>2018 Est Actual</c:v>
                </c:pt>
              </c:strCache>
            </c:strRef>
          </c:cat>
          <c:val>
            <c:numRef>
              <c:f>'GF Fund Bal'!$C$8:$G$8</c:f>
              <c:numCache>
                <c:formatCode>_(* #,##0_);_(* \(#,##0\);_(* "-"??_);_(@_)</c:formatCode>
                <c:ptCount val="5"/>
                <c:pt idx="0">
                  <c:v>1500000</c:v>
                </c:pt>
                <c:pt idx="1">
                  <c:v>1500000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'GF Fund Bal'!$B$9</c:f>
              <c:strCache>
                <c:ptCount val="1"/>
                <c:pt idx="0">
                  <c:v> Strategic Opportunities Fund</c:v>
                </c:pt>
              </c:strCache>
            </c:strRef>
          </c:tx>
          <c:invertIfNegative val="0"/>
          <c:cat>
            <c:strRef>
              <c:f>'GF Fund Bal'!$C$4:$G$4</c:f>
              <c:strCache>
                <c:ptCount val="5"/>
                <c:pt idx="0">
                  <c:v>2015 Actual</c:v>
                </c:pt>
                <c:pt idx="1">
                  <c:v>2016 Actual</c:v>
                </c:pt>
                <c:pt idx="2">
                  <c:v>2017 Actual</c:v>
                </c:pt>
                <c:pt idx="3">
                  <c:v>2018 Adj Budget</c:v>
                </c:pt>
                <c:pt idx="4">
                  <c:v>2018 Est Actual</c:v>
                </c:pt>
              </c:strCache>
            </c:strRef>
          </c:cat>
          <c:val>
            <c:numRef>
              <c:f>'GF Fund Bal'!$C$9:$G$9</c:f>
              <c:numCache>
                <c:formatCode>_(* #,##0_);_(* \(#,##0\);_(* "-"??_);_(@_)</c:formatCode>
                <c:ptCount val="5"/>
                <c:pt idx="0">
                  <c:v>425000</c:v>
                </c:pt>
                <c:pt idx="1">
                  <c:v>425000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'GF Fund Bal'!$B$10</c:f>
              <c:strCache>
                <c:ptCount val="1"/>
                <c:pt idx="0">
                  <c:v> Restricted for Annexation</c:v>
                </c:pt>
              </c:strCache>
            </c:strRef>
          </c:tx>
          <c:invertIfNegative val="0"/>
          <c:cat>
            <c:strRef>
              <c:f>'GF Fund Bal'!$C$4:$G$4</c:f>
              <c:strCache>
                <c:ptCount val="5"/>
                <c:pt idx="0">
                  <c:v>2015 Actual</c:v>
                </c:pt>
                <c:pt idx="1">
                  <c:v>2016 Actual</c:v>
                </c:pt>
                <c:pt idx="2">
                  <c:v>2017 Actual</c:v>
                </c:pt>
                <c:pt idx="3">
                  <c:v>2018 Adj Budget</c:v>
                </c:pt>
                <c:pt idx="4">
                  <c:v>2018 Est Actual</c:v>
                </c:pt>
              </c:strCache>
            </c:strRef>
          </c:cat>
          <c:val>
            <c:numRef>
              <c:f>'GF Fund Bal'!$C$10:$G$10</c:f>
              <c:numCache>
                <c:formatCode>_(* #,##0_);_(* \(#,##0\);_(* "-"??_);_(@_)</c:formatCode>
                <c:ptCount val="5"/>
                <c:pt idx="0">
                  <c:v>1698340</c:v>
                </c:pt>
                <c:pt idx="1">
                  <c:v>1066570</c:v>
                </c:pt>
                <c:pt idx="2">
                  <c:v>940750</c:v>
                </c:pt>
                <c:pt idx="3">
                  <c:v>940750</c:v>
                </c:pt>
                <c:pt idx="4">
                  <c:v>616560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815424"/>
        <c:axId val="39821312"/>
        <c:axId val="0"/>
      </c:bar3DChart>
      <c:catAx>
        <c:axId val="39815424"/>
        <c:scaling>
          <c:orientation val="minMax"/>
        </c:scaling>
        <c:delete val="0"/>
        <c:axPos val="l"/>
        <c:majorTickMark val="out"/>
        <c:minorTickMark val="none"/>
        <c:tickLblPos val="nextTo"/>
        <c:crossAx val="39821312"/>
        <c:crosses val="autoZero"/>
        <c:auto val="1"/>
        <c:lblAlgn val="ctr"/>
        <c:lblOffset val="100"/>
        <c:noMultiLvlLbl val="0"/>
      </c:catAx>
      <c:valAx>
        <c:axId val="39821312"/>
        <c:scaling>
          <c:orientation val="minMax"/>
          <c:max val="25000000"/>
        </c:scaling>
        <c:delete val="0"/>
        <c:axPos val="b"/>
        <c:majorGridlines/>
        <c:numFmt formatCode="_(* #,##0_);_(* \(#,##0\);_(* &quot;-&quot;??_);_(@_)" sourceLinked="1"/>
        <c:majorTickMark val="out"/>
        <c:minorTickMark val="none"/>
        <c:tickLblPos val="nextTo"/>
        <c:crossAx val="39815424"/>
        <c:crosses val="autoZero"/>
        <c:crossBetween val="between"/>
        <c:majorUnit val="5000000"/>
        <c:dispUnits>
          <c:builtInUnit val="millions"/>
          <c:dispUnitsLbl>
            <c:layout>
              <c:manualLayout>
                <c:xMode val="edge"/>
                <c:yMode val="edge"/>
                <c:x val="1.3305454693810975E-2"/>
                <c:y val="0.78086768565693998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$ in Millions</a:t>
                  </a:r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0.15113722112860892"/>
          <c:y val="0.86465699140548613"/>
          <c:w val="0.7718018513814805"/>
          <c:h val="0.1051905317390881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88271604938271"/>
          <c:y val="0.10615079365079365"/>
          <c:w val="0.82253086419753085"/>
          <c:h val="0.79960317460317465"/>
        </c:manualLayout>
      </c:layout>
      <c:ofPieChart>
        <c:ofPieType val="bar"/>
        <c:varyColors val="1"/>
        <c:ser>
          <c:idx val="0"/>
          <c:order val="0"/>
          <c:dLbls>
            <c:dLbl>
              <c:idx val="0"/>
              <c:layout>
                <c:manualLayout>
                  <c:x val="-2.1296296296296289E-2"/>
                  <c:y val="-2.52715285589301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2222222222222223E-2"/>
                  <c:y val="3.007518796992481E-2"/>
                </c:manualLayout>
              </c:layout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en-US"/>
                      <a:t> Interest &amp;</a:t>
                    </a:r>
                    <a:r>
                      <a:rPr lang="en-US" baseline="0"/>
                      <a:t> </a:t>
                    </a:r>
                    <a:r>
                      <a:rPr lang="en-US"/>
                      <a:t>Misc
20%</a:t>
                    </a:r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5000000000000001E-2"/>
                  <c:y val="-2.00501253132832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0061728395061723E-2"/>
                  <c:y val="-1.5873015873015872E-2"/>
                </c:manualLayout>
              </c:layout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en-US"/>
                      <a:t> Licenses &amp; Permits</a:t>
                    </a:r>
                    <a:r>
                      <a:rPr lang="en-US" baseline="0"/>
                      <a:t> </a:t>
                    </a:r>
                    <a:r>
                      <a:rPr lang="en-US"/>
                      <a:t>0.4%</a:t>
                    </a:r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 Intergov-ernmental
3%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 Fines &amp; Forfeits</a:t>
                    </a:r>
                    <a:r>
                      <a:rPr lang="en-US" baseline="0"/>
                      <a:t> </a:t>
                    </a:r>
                    <a:r>
                      <a:rPr lang="en-US"/>
                      <a:t>1%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'All Other Rev by Class'!$B$5:$B$10</c:f>
              <c:strCache>
                <c:ptCount val="6"/>
                <c:pt idx="0">
                  <c:v> Charges for Services</c:v>
                </c:pt>
                <c:pt idx="1">
                  <c:v> Interest &amp; Misc</c:v>
                </c:pt>
                <c:pt idx="2">
                  <c:v> Taxes</c:v>
                </c:pt>
                <c:pt idx="3">
                  <c:v> Licenses &amp; Permits</c:v>
                </c:pt>
                <c:pt idx="4">
                  <c:v> Intergovernmental</c:v>
                </c:pt>
                <c:pt idx="5">
                  <c:v> Fines &amp; Forfeitures</c:v>
                </c:pt>
              </c:strCache>
            </c:strRef>
          </c:cat>
          <c:val>
            <c:numRef>
              <c:f>'All Other Rev by Class'!$G$5:$G$10</c:f>
              <c:numCache>
                <c:formatCode>_(* #,##0_);_(* \(#,##0\);_(* "-"??_);_(@_)</c:formatCode>
                <c:ptCount val="6"/>
                <c:pt idx="0">
                  <c:v>88516972.799999997</c:v>
                </c:pt>
                <c:pt idx="1">
                  <c:v>29524788.440000001</c:v>
                </c:pt>
                <c:pt idx="2">
                  <c:v>26439784.379999999</c:v>
                </c:pt>
                <c:pt idx="3">
                  <c:v>633161.42000000004</c:v>
                </c:pt>
                <c:pt idx="4">
                  <c:v>4739205.17</c:v>
                </c:pt>
                <c:pt idx="5">
                  <c:v>1537329.62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gapWidth val="100"/>
        <c:splitType val="pos"/>
        <c:splitPos val="3"/>
        <c:secondPieSize val="75"/>
        <c:serLines/>
      </c:ofPieChart>
    </c:plotArea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depthPercent val="100"/>
      <c:rAngAx val="0"/>
      <c:perspective val="50"/>
    </c:view3D>
    <c:floor>
      <c:thickness val="0"/>
      <c:spPr>
        <a:solidFill>
          <a:schemeClr val="accent1">
            <a:alpha val="2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solidFill>
          <a:schemeClr val="accent1">
            <a:alpha val="15000"/>
          </a:schemeClr>
        </a:solidFill>
      </c:spPr>
    </c:sideWall>
    <c:backWall>
      <c:thickness val="0"/>
      <c:spPr>
        <a:solidFill>
          <a:schemeClr val="accent1">
            <a:alpha val="15000"/>
          </a:schemeClr>
        </a:solidFill>
      </c:spPr>
    </c:backWall>
    <c:plotArea>
      <c:layout>
        <c:manualLayout>
          <c:layoutTarget val="inner"/>
          <c:xMode val="edge"/>
          <c:yMode val="edge"/>
          <c:x val="0.11983522892971711"/>
          <c:y val="0.1111111111111111"/>
          <c:w val="0.84621415378633225"/>
          <c:h val="0.6369967920676582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'All Other Rev by Class'!$B$5</c:f>
              <c:strCache>
                <c:ptCount val="1"/>
                <c:pt idx="0">
                  <c:v> Charges for Services</c:v>
                </c:pt>
              </c:strCache>
            </c:strRef>
          </c:tx>
          <c:invertIfNegative val="0"/>
          <c:cat>
            <c:strRef>
              <c:f>('All Other Rev by Class'!$C$4,'All Other Rev by Class'!$E$4,'All Other Rev by Class'!$G$4)</c:f>
              <c:strCache>
                <c:ptCount val="3"/>
                <c:pt idx="0">
                  <c:v>2015 Actual</c:v>
                </c:pt>
                <c:pt idx="1">
                  <c:v>2016 Actual</c:v>
                </c:pt>
                <c:pt idx="2">
                  <c:v>2017 Actual</c:v>
                </c:pt>
              </c:strCache>
            </c:strRef>
          </c:cat>
          <c:val>
            <c:numRef>
              <c:f>('All Other Rev by Class'!$C$5,'All Other Rev by Class'!$E$5,'All Other Rev by Class'!$G$5)</c:f>
              <c:numCache>
                <c:formatCode>_(* #,##0_);_(* \(#,##0\);_(* "-"??_);_(@_)</c:formatCode>
                <c:ptCount val="3"/>
                <c:pt idx="0">
                  <c:v>79331821.099999994</c:v>
                </c:pt>
                <c:pt idx="1">
                  <c:v>81915297.680000007</c:v>
                </c:pt>
                <c:pt idx="2">
                  <c:v>88516972.799999997</c:v>
                </c:pt>
              </c:numCache>
            </c:numRef>
          </c:val>
        </c:ser>
        <c:ser>
          <c:idx val="1"/>
          <c:order val="1"/>
          <c:tx>
            <c:strRef>
              <c:f>'All Other Rev by Class'!$B$6</c:f>
              <c:strCache>
                <c:ptCount val="1"/>
                <c:pt idx="0">
                  <c:v> Interest &amp; Misc</c:v>
                </c:pt>
              </c:strCache>
            </c:strRef>
          </c:tx>
          <c:invertIfNegative val="0"/>
          <c:cat>
            <c:strRef>
              <c:f>('All Other Rev by Class'!$C$4,'All Other Rev by Class'!$E$4,'All Other Rev by Class'!$G$4)</c:f>
              <c:strCache>
                <c:ptCount val="3"/>
                <c:pt idx="0">
                  <c:v>2015 Actual</c:v>
                </c:pt>
                <c:pt idx="1">
                  <c:v>2016 Actual</c:v>
                </c:pt>
                <c:pt idx="2">
                  <c:v>2017 Actual</c:v>
                </c:pt>
              </c:strCache>
            </c:strRef>
          </c:cat>
          <c:val>
            <c:numRef>
              <c:f>('All Other Rev by Class'!$C$6,'All Other Rev by Class'!$E$6,'All Other Rev by Class'!$G$6)</c:f>
              <c:numCache>
                <c:formatCode>_(* #,##0_);_(* \(#,##0\);_(* "-"??_);_(@_)</c:formatCode>
                <c:ptCount val="3"/>
                <c:pt idx="0">
                  <c:v>16751915.480000002</c:v>
                </c:pt>
                <c:pt idx="1">
                  <c:v>37716193.100000001</c:v>
                </c:pt>
                <c:pt idx="2">
                  <c:v>29524788.440000001</c:v>
                </c:pt>
              </c:numCache>
            </c:numRef>
          </c:val>
        </c:ser>
        <c:ser>
          <c:idx val="2"/>
          <c:order val="2"/>
          <c:tx>
            <c:strRef>
              <c:f>'All Other Rev by Class'!$B$7</c:f>
              <c:strCache>
                <c:ptCount val="1"/>
                <c:pt idx="0">
                  <c:v> Taxes</c:v>
                </c:pt>
              </c:strCache>
            </c:strRef>
          </c:tx>
          <c:invertIfNegative val="0"/>
          <c:cat>
            <c:strRef>
              <c:f>('All Other Rev by Class'!$C$4,'All Other Rev by Class'!$E$4,'All Other Rev by Class'!$G$4)</c:f>
              <c:strCache>
                <c:ptCount val="3"/>
                <c:pt idx="0">
                  <c:v>2015 Actual</c:v>
                </c:pt>
                <c:pt idx="1">
                  <c:v>2016 Actual</c:v>
                </c:pt>
                <c:pt idx="2">
                  <c:v>2017 Actual</c:v>
                </c:pt>
              </c:strCache>
            </c:strRef>
          </c:cat>
          <c:val>
            <c:numRef>
              <c:f>('All Other Rev by Class'!$C$7,'All Other Rev by Class'!$E$7,'All Other Rev by Class'!$G$7)</c:f>
              <c:numCache>
                <c:formatCode>_(* #,##0_);_(* \(#,##0\);_(* "-"??_);_(@_)</c:formatCode>
                <c:ptCount val="3"/>
                <c:pt idx="0">
                  <c:v>24504683.879999999</c:v>
                </c:pt>
                <c:pt idx="1">
                  <c:v>25409111.890000001</c:v>
                </c:pt>
                <c:pt idx="2">
                  <c:v>26439784.379999999</c:v>
                </c:pt>
              </c:numCache>
            </c:numRef>
          </c:val>
        </c:ser>
        <c:ser>
          <c:idx val="3"/>
          <c:order val="3"/>
          <c:tx>
            <c:strRef>
              <c:f>'All Other Rev by Class'!$B$8</c:f>
              <c:strCache>
                <c:ptCount val="1"/>
                <c:pt idx="0">
                  <c:v> Licenses &amp; Permits</c:v>
                </c:pt>
              </c:strCache>
            </c:strRef>
          </c:tx>
          <c:invertIfNegative val="0"/>
          <c:cat>
            <c:strRef>
              <c:f>('All Other Rev by Class'!$C$4,'All Other Rev by Class'!$E$4,'All Other Rev by Class'!$G$4)</c:f>
              <c:strCache>
                <c:ptCount val="3"/>
                <c:pt idx="0">
                  <c:v>2015 Actual</c:v>
                </c:pt>
                <c:pt idx="1">
                  <c:v>2016 Actual</c:v>
                </c:pt>
                <c:pt idx="2">
                  <c:v>2017 Actual</c:v>
                </c:pt>
              </c:strCache>
            </c:strRef>
          </c:cat>
          <c:val>
            <c:numRef>
              <c:f>('All Other Rev by Class'!$C$8,'All Other Rev by Class'!$E$8,'All Other Rev by Class'!$G$8)</c:f>
              <c:numCache>
                <c:formatCode>_(* #,##0_);_(* \(#,##0\);_(* "-"??_);_(@_)</c:formatCode>
                <c:ptCount val="3"/>
                <c:pt idx="0">
                  <c:v>44280.800000000003</c:v>
                </c:pt>
                <c:pt idx="1">
                  <c:v>454249</c:v>
                </c:pt>
                <c:pt idx="2">
                  <c:v>633161.42000000004</c:v>
                </c:pt>
              </c:numCache>
            </c:numRef>
          </c:val>
        </c:ser>
        <c:ser>
          <c:idx val="4"/>
          <c:order val="4"/>
          <c:tx>
            <c:strRef>
              <c:f>'All Other Rev by Class'!$B$9</c:f>
              <c:strCache>
                <c:ptCount val="1"/>
                <c:pt idx="0">
                  <c:v> Intergovernmental</c:v>
                </c:pt>
              </c:strCache>
            </c:strRef>
          </c:tx>
          <c:invertIfNegative val="0"/>
          <c:cat>
            <c:strRef>
              <c:f>('All Other Rev by Class'!$C$4,'All Other Rev by Class'!$E$4,'All Other Rev by Class'!$G$4)</c:f>
              <c:strCache>
                <c:ptCount val="3"/>
                <c:pt idx="0">
                  <c:v>2015 Actual</c:v>
                </c:pt>
                <c:pt idx="1">
                  <c:v>2016 Actual</c:v>
                </c:pt>
                <c:pt idx="2">
                  <c:v>2017 Actual</c:v>
                </c:pt>
              </c:strCache>
            </c:strRef>
          </c:cat>
          <c:val>
            <c:numRef>
              <c:f>('All Other Rev by Class'!$C$9,'All Other Rev by Class'!$E$9,'All Other Rev by Class'!$G$9)</c:f>
              <c:numCache>
                <c:formatCode>_(* #,##0_);_(* \(#,##0\);_(* "-"??_);_(@_)</c:formatCode>
                <c:ptCount val="3"/>
                <c:pt idx="0">
                  <c:v>4267868.8600000003</c:v>
                </c:pt>
                <c:pt idx="1">
                  <c:v>5075003.58</c:v>
                </c:pt>
                <c:pt idx="2">
                  <c:v>4739205.17</c:v>
                </c:pt>
              </c:numCache>
            </c:numRef>
          </c:val>
        </c:ser>
        <c:ser>
          <c:idx val="5"/>
          <c:order val="5"/>
          <c:tx>
            <c:strRef>
              <c:f>'All Other Rev by Class'!$B$10</c:f>
              <c:strCache>
                <c:ptCount val="1"/>
                <c:pt idx="0">
                  <c:v> Fines &amp; Forfeitures</c:v>
                </c:pt>
              </c:strCache>
            </c:strRef>
          </c:tx>
          <c:invertIfNegative val="0"/>
          <c:cat>
            <c:strRef>
              <c:f>('All Other Rev by Class'!$C$4,'All Other Rev by Class'!$E$4,'All Other Rev by Class'!$G$4)</c:f>
              <c:strCache>
                <c:ptCount val="3"/>
                <c:pt idx="0">
                  <c:v>2015 Actual</c:v>
                </c:pt>
                <c:pt idx="1">
                  <c:v>2016 Actual</c:v>
                </c:pt>
                <c:pt idx="2">
                  <c:v>2017 Actual</c:v>
                </c:pt>
              </c:strCache>
            </c:strRef>
          </c:cat>
          <c:val>
            <c:numRef>
              <c:f>('All Other Rev by Class'!$C$10,'All Other Rev by Class'!$E$10,'All Other Rev by Class'!$G$10)</c:f>
              <c:numCache>
                <c:formatCode>_(* #,##0_);_(* \(#,##0\);_(* "-"??_);_(@_)</c:formatCode>
                <c:ptCount val="3"/>
                <c:pt idx="0">
                  <c:v>1727156.98</c:v>
                </c:pt>
                <c:pt idx="1">
                  <c:v>1424243.28</c:v>
                </c:pt>
                <c:pt idx="2">
                  <c:v>1537329.62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019072"/>
        <c:axId val="40020608"/>
        <c:axId val="0"/>
      </c:bar3DChart>
      <c:catAx>
        <c:axId val="4001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020608"/>
        <c:crosses val="autoZero"/>
        <c:auto val="1"/>
        <c:lblAlgn val="ctr"/>
        <c:lblOffset val="100"/>
        <c:noMultiLvlLbl val="0"/>
      </c:catAx>
      <c:valAx>
        <c:axId val="4002060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$ in Millions</a:t>
                </a:r>
              </a:p>
            </c:rich>
          </c:tx>
          <c:layout>
            <c:manualLayout>
              <c:xMode val="edge"/>
              <c:yMode val="edge"/>
              <c:x val="1.9188781957810829E-2"/>
              <c:y val="2.4623213764946032E-2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40019072"/>
        <c:crosses val="autoZero"/>
        <c:crossBetween val="between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0.18951127636823176"/>
          <c:y val="0.83208136482939632"/>
          <c:w val="0.68887868183143774"/>
          <c:h val="0.14569641294838143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377854942045293E-2"/>
          <c:y val="8.4119987514123543E-2"/>
          <c:w val="0.86075600844012146"/>
          <c:h val="0.78644394994103994"/>
        </c:manualLayout>
      </c:layout>
      <c:lineChart>
        <c:grouping val="standard"/>
        <c:varyColors val="0"/>
        <c:ser>
          <c:idx val="0"/>
          <c:order val="0"/>
          <c:tx>
            <c:strRef>
              <c:f>'[2017 Q4 Investment Reports.xls]C&amp;I Data'!$HA$36</c:f>
              <c:strCache>
                <c:ptCount val="1"/>
                <c:pt idx="0">
                  <c:v>Total C&amp;I</c:v>
                </c:pt>
              </c:strCache>
            </c:strRef>
          </c:tx>
          <c:spPr>
            <a:ln w="50800"/>
          </c:spPr>
          <c:marker>
            <c:symbol val="diamond"/>
            <c:size val="8"/>
          </c:marker>
          <c:cat>
            <c:strRef>
              <c:f>('[2017 Q4 Investment Reports.xls]C&amp;I Data'!$B$48,'[2017 Q4 Investment Reports.xls]C&amp;I Data'!$B$37,'[2017 Q4 Investment Reports.xls]C&amp;I Data'!$B$38,'[2017 Q4 Investment Reports.xls]C&amp;I Data'!$B$39,'[2017 Q4 Investment Reports.xls]C&amp;I Data'!$B$40)</c:f>
              <c:strCache>
                <c:ptCount val="5"/>
                <c:pt idx="0">
                  <c:v>4th Quarter 2016</c:v>
                </c:pt>
                <c:pt idx="1">
                  <c:v>1st Quarter 2017</c:v>
                </c:pt>
                <c:pt idx="2">
                  <c:v>2nd Quarter 2017</c:v>
                </c:pt>
                <c:pt idx="3">
                  <c:v>3rd Quarter 2017</c:v>
                </c:pt>
                <c:pt idx="4">
                  <c:v>4th Quarter 2017</c:v>
                </c:pt>
              </c:strCache>
            </c:strRef>
          </c:cat>
          <c:val>
            <c:numRef>
              <c:f>('[2017 Q4 Investment Reports.xls]C&amp;I Data'!$HA$48,'[2017 Q4 Investment Reports.xls]C&amp;I Data'!$HA$37,'[2017 Q4 Investment Reports.xls]C&amp;I Data'!$HA$38,'[2017 Q4 Investment Reports.xls]C&amp;I Data'!$HA$39,'[2017 Q4 Investment Reports.xls]C&amp;I Data'!$HA$40)</c:f>
              <c:numCache>
                <c:formatCode>_(* #,##0_);_(* \(#,##0\);_(* "-"??_);_(@_)</c:formatCode>
                <c:ptCount val="5"/>
                <c:pt idx="0">
                  <c:v>138323473.41</c:v>
                </c:pt>
                <c:pt idx="1">
                  <c:v>146496392.72</c:v>
                </c:pt>
                <c:pt idx="2">
                  <c:v>158987509.08000001</c:v>
                </c:pt>
                <c:pt idx="3">
                  <c:v>166310586.09999999</c:v>
                </c:pt>
                <c:pt idx="4">
                  <c:v>171543112.99000001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'[2017 Q4 Investment Reports.xls]C&amp;I Data'!$HM$36</c:f>
              <c:strCache>
                <c:ptCount val="1"/>
                <c:pt idx="0">
                  <c:v>LGIP</c:v>
                </c:pt>
              </c:strCache>
            </c:strRef>
          </c:tx>
          <c:spPr>
            <a:ln w="50800"/>
          </c:spPr>
          <c:marker>
            <c:symbol val="triangle"/>
            <c:size val="8"/>
          </c:marker>
          <c:cat>
            <c:strRef>
              <c:f>('[2017 Q4 Investment Reports.xls]C&amp;I Data'!$B$48,'[2017 Q4 Investment Reports.xls]C&amp;I Data'!$B$37,'[2017 Q4 Investment Reports.xls]C&amp;I Data'!$B$38,'[2017 Q4 Investment Reports.xls]C&amp;I Data'!$B$39,'[2017 Q4 Investment Reports.xls]C&amp;I Data'!$B$40)</c:f>
              <c:strCache>
                <c:ptCount val="5"/>
                <c:pt idx="0">
                  <c:v>4th Quarter 2016</c:v>
                </c:pt>
                <c:pt idx="1">
                  <c:v>1st Quarter 2017</c:v>
                </c:pt>
                <c:pt idx="2">
                  <c:v>2nd Quarter 2017</c:v>
                </c:pt>
                <c:pt idx="3">
                  <c:v>3rd Quarter 2017</c:v>
                </c:pt>
                <c:pt idx="4">
                  <c:v>4th Quarter 2017</c:v>
                </c:pt>
              </c:strCache>
            </c:strRef>
          </c:cat>
          <c:val>
            <c:numRef>
              <c:f>('[2017 Q4 Investment Reports.xls]C&amp;I Data'!$HM$48,'[2017 Q4 Investment Reports.xls]C&amp;I Data'!$HM$37,'[2017 Q4 Investment Reports.xls]C&amp;I Data'!$HM$38,'[2017 Q4 Investment Reports.xls]C&amp;I Data'!$HM$39,'[2017 Q4 Investment Reports.xls]C&amp;I Data'!$HM$40)</c:f>
              <c:numCache>
                <c:formatCode>_(* #,##0_);_(* \(#,##0\);_(* "-"??_);_(@_)</c:formatCode>
                <c:ptCount val="5"/>
                <c:pt idx="0">
                  <c:v>100043099.44</c:v>
                </c:pt>
                <c:pt idx="1">
                  <c:v>73042978.75</c:v>
                </c:pt>
                <c:pt idx="2">
                  <c:v>85068484.189999998</c:v>
                </c:pt>
                <c:pt idx="3">
                  <c:v>93086268.890000001</c:v>
                </c:pt>
                <c:pt idx="4">
                  <c:v>50101834.729999997</c:v>
                </c:pt>
              </c:numCache>
            </c:numRef>
          </c:val>
          <c:smooth val="0"/>
        </c:ser>
        <c:ser>
          <c:idx val="14"/>
          <c:order val="2"/>
          <c:tx>
            <c:strRef>
              <c:f>'[2017 Q4 Investment Reports.xls]C&amp;I Data'!$HO$36</c:f>
              <c:strCache>
                <c:ptCount val="1"/>
                <c:pt idx="0">
                  <c:v>Other Investments</c:v>
                </c:pt>
              </c:strCache>
            </c:strRef>
          </c:tx>
          <c:spPr>
            <a:ln w="50800"/>
          </c:spPr>
          <c:marker>
            <c:symbol val="circle"/>
            <c:size val="8"/>
          </c:marker>
          <c:cat>
            <c:strRef>
              <c:f>('[2017 Q4 Investment Reports.xls]C&amp;I Data'!$B$48,'[2017 Q4 Investment Reports.xls]C&amp;I Data'!$B$37,'[2017 Q4 Investment Reports.xls]C&amp;I Data'!$B$38,'[2017 Q4 Investment Reports.xls]C&amp;I Data'!$B$39,'[2017 Q4 Investment Reports.xls]C&amp;I Data'!$B$40)</c:f>
              <c:strCache>
                <c:ptCount val="5"/>
                <c:pt idx="0">
                  <c:v>4th Quarter 2016</c:v>
                </c:pt>
                <c:pt idx="1">
                  <c:v>1st Quarter 2017</c:v>
                </c:pt>
                <c:pt idx="2">
                  <c:v>2nd Quarter 2017</c:v>
                </c:pt>
                <c:pt idx="3">
                  <c:v>3rd Quarter 2017</c:v>
                </c:pt>
                <c:pt idx="4">
                  <c:v>4th Quarter 2017</c:v>
                </c:pt>
              </c:strCache>
            </c:strRef>
          </c:cat>
          <c:val>
            <c:numRef>
              <c:f>('[2017 Q4 Investment Reports.xls]C&amp;I Data'!$HO$48,'[2017 Q4 Investment Reports.xls]C&amp;I Data'!$HO$37,'[2017 Q4 Investment Reports.xls]C&amp;I Data'!$HO$38,'[2017 Q4 Investment Reports.xls]C&amp;I Data'!$HO$39,'[2017 Q4 Investment Reports.xls]C&amp;I Data'!$HO$40)</c:f>
              <c:numCache>
                <c:formatCode>_(* #,##0_);_(* \(#,##0\);_(* "-"??_);_(@_)</c:formatCode>
                <c:ptCount val="5"/>
                <c:pt idx="0">
                  <c:v>20187827.699999999</c:v>
                </c:pt>
                <c:pt idx="1">
                  <c:v>55069418.759999998</c:v>
                </c:pt>
                <c:pt idx="2">
                  <c:v>55061246.490000002</c:v>
                </c:pt>
                <c:pt idx="3">
                  <c:v>55026467.549999997</c:v>
                </c:pt>
                <c:pt idx="4">
                  <c:v>52324402.490000002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'[2017 Q4 Investment Reports.xls]C&amp;I Data'!$HB$5</c:f>
              <c:strCache>
                <c:ptCount val="1"/>
              </c:strCache>
            </c:strRef>
          </c:tx>
          <c:cat>
            <c:strRef>
              <c:f>('[2017 Q4 Investment Reports.xls]C&amp;I Data'!$B$48,'[2017 Q4 Investment Reports.xls]C&amp;I Data'!$B$37,'[2017 Q4 Investment Reports.xls]C&amp;I Data'!$B$38,'[2017 Q4 Investment Reports.xls]C&amp;I Data'!$B$39,'[2017 Q4 Investment Reports.xls]C&amp;I Data'!$B$40)</c:f>
              <c:strCache>
                <c:ptCount val="5"/>
                <c:pt idx="0">
                  <c:v>4th Quarter 2016</c:v>
                </c:pt>
                <c:pt idx="1">
                  <c:v>1st Quarter 2017</c:v>
                </c:pt>
                <c:pt idx="2">
                  <c:v>2nd Quarter 2017</c:v>
                </c:pt>
                <c:pt idx="3">
                  <c:v>3rd Quarter 2017</c:v>
                </c:pt>
                <c:pt idx="4">
                  <c:v>4th Quarter 2017</c:v>
                </c:pt>
              </c:strCache>
            </c:strRef>
          </c:cat>
          <c:val>
            <c:numRef>
              <c:f>'[2017 Q4 Investment Reports.xls]C&amp;I Data'!$HB$40</c:f>
            </c:numRef>
          </c:val>
          <c:smooth val="0"/>
        </c:ser>
        <c:ser>
          <c:idx val="12"/>
          <c:order val="4"/>
          <c:tx>
            <c:strRef>
              <c:f>'[2017 Q4 Investment Reports.xls]C&amp;I Data'!$HC$36</c:f>
              <c:strCache>
                <c:ptCount val="1"/>
                <c:pt idx="0">
                  <c:v>Cash</c:v>
                </c:pt>
              </c:strCache>
            </c:strRef>
          </c:tx>
          <c:spPr>
            <a:ln w="50800"/>
          </c:spPr>
          <c:marker>
            <c:symbol val="square"/>
            <c:size val="8"/>
          </c:marker>
          <c:cat>
            <c:strRef>
              <c:f>('[2017 Q4 Investment Reports.xls]C&amp;I Data'!$B$48,'[2017 Q4 Investment Reports.xls]C&amp;I Data'!$B$37,'[2017 Q4 Investment Reports.xls]C&amp;I Data'!$B$38,'[2017 Q4 Investment Reports.xls]C&amp;I Data'!$B$39,'[2017 Q4 Investment Reports.xls]C&amp;I Data'!$B$40)</c:f>
              <c:strCache>
                <c:ptCount val="5"/>
                <c:pt idx="0">
                  <c:v>4th Quarter 2016</c:v>
                </c:pt>
                <c:pt idx="1">
                  <c:v>1st Quarter 2017</c:v>
                </c:pt>
                <c:pt idx="2">
                  <c:v>2nd Quarter 2017</c:v>
                </c:pt>
                <c:pt idx="3">
                  <c:v>3rd Quarter 2017</c:v>
                </c:pt>
                <c:pt idx="4">
                  <c:v>4th Quarter 2017</c:v>
                </c:pt>
              </c:strCache>
            </c:strRef>
          </c:cat>
          <c:val>
            <c:numRef>
              <c:f>('[2017 Q4 Investment Reports.xls]C&amp;I Data'!$HC$48,'[2017 Q4 Investment Reports.xls]C&amp;I Data'!$HC$37,'[2017 Q4 Investment Reports.xls]C&amp;I Data'!$HC$38,'[2017 Q4 Investment Reports.xls]C&amp;I Data'!$HC$39,'[2017 Q4 Investment Reports.xls]C&amp;I Data'!$HC$40)</c:f>
              <c:numCache>
                <c:formatCode>_(* #,##0_);_(* \(#,##0\);_(* "-"??_);_(@_)</c:formatCode>
                <c:ptCount val="5"/>
                <c:pt idx="0">
                  <c:v>18310016.609999999</c:v>
                </c:pt>
                <c:pt idx="1">
                  <c:v>18383995.210000001</c:v>
                </c:pt>
                <c:pt idx="2">
                  <c:v>18857778.399999999</c:v>
                </c:pt>
                <c:pt idx="3">
                  <c:v>18197849.66</c:v>
                </c:pt>
                <c:pt idx="4">
                  <c:v>69116875.769999996</c:v>
                </c:pt>
              </c:numCache>
            </c:numRef>
          </c:val>
          <c:smooth val="0"/>
        </c:ser>
        <c:ser>
          <c:idx val="3"/>
          <c:order val="5"/>
          <c:tx>
            <c:strRef>
              <c:f>'[2017 Q4 Investment Reports.xls]C&amp;I Data'!$HD$5</c:f>
              <c:strCache>
                <c:ptCount val="1"/>
              </c:strCache>
            </c:strRef>
          </c:tx>
          <c:cat>
            <c:strRef>
              <c:f>('[2017 Q4 Investment Reports.xls]C&amp;I Data'!$B$48,'[2017 Q4 Investment Reports.xls]C&amp;I Data'!$B$37,'[2017 Q4 Investment Reports.xls]C&amp;I Data'!$B$38,'[2017 Q4 Investment Reports.xls]C&amp;I Data'!$B$39,'[2017 Q4 Investment Reports.xls]C&amp;I Data'!$B$40)</c:f>
              <c:strCache>
                <c:ptCount val="5"/>
                <c:pt idx="0">
                  <c:v>4th Quarter 2016</c:v>
                </c:pt>
                <c:pt idx="1">
                  <c:v>1st Quarter 2017</c:v>
                </c:pt>
                <c:pt idx="2">
                  <c:v>2nd Quarter 2017</c:v>
                </c:pt>
                <c:pt idx="3">
                  <c:v>3rd Quarter 2017</c:v>
                </c:pt>
                <c:pt idx="4">
                  <c:v>4th Quarter 2017</c:v>
                </c:pt>
              </c:strCache>
            </c:strRef>
          </c:cat>
          <c:val>
            <c:numRef>
              <c:f>'[2017 Q4 Investment Reports.xls]C&amp;I Data'!$HD$40</c:f>
            </c:numRef>
          </c:val>
          <c:smooth val="0"/>
        </c:ser>
        <c:ser>
          <c:idx val="4"/>
          <c:order val="6"/>
          <c:tx>
            <c:strRef>
              <c:f>'[2017 Q4 Investment Reports.xls]C&amp;I Data'!$HE$5</c:f>
              <c:strCache>
                <c:ptCount val="1"/>
              </c:strCache>
            </c:strRef>
          </c:tx>
          <c:cat>
            <c:strRef>
              <c:f>('[2017 Q4 Investment Reports.xls]C&amp;I Data'!$B$48,'[2017 Q4 Investment Reports.xls]C&amp;I Data'!$B$37,'[2017 Q4 Investment Reports.xls]C&amp;I Data'!$B$38,'[2017 Q4 Investment Reports.xls]C&amp;I Data'!$B$39,'[2017 Q4 Investment Reports.xls]C&amp;I Data'!$B$40)</c:f>
              <c:strCache>
                <c:ptCount val="5"/>
                <c:pt idx="0">
                  <c:v>4th Quarter 2016</c:v>
                </c:pt>
                <c:pt idx="1">
                  <c:v>1st Quarter 2017</c:v>
                </c:pt>
                <c:pt idx="2">
                  <c:v>2nd Quarter 2017</c:v>
                </c:pt>
                <c:pt idx="3">
                  <c:v>3rd Quarter 2017</c:v>
                </c:pt>
                <c:pt idx="4">
                  <c:v>4th Quarter 2017</c:v>
                </c:pt>
              </c:strCache>
            </c:strRef>
          </c:cat>
          <c:val>
            <c:numRef>
              <c:f>'[2017 Q4 Investment Reports.xls]C&amp;I Data'!$HE$40</c:f>
            </c:numRef>
          </c:val>
          <c:smooth val="0"/>
        </c:ser>
        <c:ser>
          <c:idx val="5"/>
          <c:order val="7"/>
          <c:tx>
            <c:strRef>
              <c:f>'[2017 Q4 Investment Reports.xls]C&amp;I Data'!$HF$5</c:f>
              <c:strCache>
                <c:ptCount val="1"/>
              </c:strCache>
            </c:strRef>
          </c:tx>
          <c:cat>
            <c:strRef>
              <c:f>('[2017 Q4 Investment Reports.xls]C&amp;I Data'!$B$48,'[2017 Q4 Investment Reports.xls]C&amp;I Data'!$B$37,'[2017 Q4 Investment Reports.xls]C&amp;I Data'!$B$38,'[2017 Q4 Investment Reports.xls]C&amp;I Data'!$B$39,'[2017 Q4 Investment Reports.xls]C&amp;I Data'!$B$40)</c:f>
              <c:strCache>
                <c:ptCount val="5"/>
                <c:pt idx="0">
                  <c:v>4th Quarter 2016</c:v>
                </c:pt>
                <c:pt idx="1">
                  <c:v>1st Quarter 2017</c:v>
                </c:pt>
                <c:pt idx="2">
                  <c:v>2nd Quarter 2017</c:v>
                </c:pt>
                <c:pt idx="3">
                  <c:v>3rd Quarter 2017</c:v>
                </c:pt>
                <c:pt idx="4">
                  <c:v>4th Quarter 2017</c:v>
                </c:pt>
              </c:strCache>
            </c:strRef>
          </c:cat>
          <c:val>
            <c:numRef>
              <c:f>'[2017 Q4 Investment Reports.xls]C&amp;I Data'!$HF$40</c:f>
            </c:numRef>
          </c:val>
          <c:smooth val="0"/>
        </c:ser>
        <c:ser>
          <c:idx val="6"/>
          <c:order val="8"/>
          <c:tx>
            <c:strRef>
              <c:f>'[2017 Q4 Investment Reports.xls]C&amp;I Data'!$HG$5</c:f>
              <c:strCache>
                <c:ptCount val="1"/>
              </c:strCache>
            </c:strRef>
          </c:tx>
          <c:cat>
            <c:strRef>
              <c:f>('[2017 Q4 Investment Reports.xls]C&amp;I Data'!$B$48,'[2017 Q4 Investment Reports.xls]C&amp;I Data'!$B$37,'[2017 Q4 Investment Reports.xls]C&amp;I Data'!$B$38,'[2017 Q4 Investment Reports.xls]C&amp;I Data'!$B$39,'[2017 Q4 Investment Reports.xls]C&amp;I Data'!$B$40)</c:f>
              <c:strCache>
                <c:ptCount val="5"/>
                <c:pt idx="0">
                  <c:v>4th Quarter 2016</c:v>
                </c:pt>
                <c:pt idx="1">
                  <c:v>1st Quarter 2017</c:v>
                </c:pt>
                <c:pt idx="2">
                  <c:v>2nd Quarter 2017</c:v>
                </c:pt>
                <c:pt idx="3">
                  <c:v>3rd Quarter 2017</c:v>
                </c:pt>
                <c:pt idx="4">
                  <c:v>4th Quarter 2017</c:v>
                </c:pt>
              </c:strCache>
            </c:strRef>
          </c:cat>
          <c:val>
            <c:numRef>
              <c:f>'[2017 Q4 Investment Reports.xls]C&amp;I Data'!$HG$40</c:f>
            </c:numRef>
          </c:val>
          <c:smooth val="0"/>
        </c:ser>
        <c:ser>
          <c:idx val="7"/>
          <c:order val="9"/>
          <c:tx>
            <c:strRef>
              <c:f>'[2017 Q4 Investment Reports.xls]C&amp;I Data'!$HH$5</c:f>
              <c:strCache>
                <c:ptCount val="1"/>
              </c:strCache>
            </c:strRef>
          </c:tx>
          <c:cat>
            <c:strRef>
              <c:f>('[2017 Q4 Investment Reports.xls]C&amp;I Data'!$B$48,'[2017 Q4 Investment Reports.xls]C&amp;I Data'!$B$37,'[2017 Q4 Investment Reports.xls]C&amp;I Data'!$B$38,'[2017 Q4 Investment Reports.xls]C&amp;I Data'!$B$39,'[2017 Q4 Investment Reports.xls]C&amp;I Data'!$B$40)</c:f>
              <c:strCache>
                <c:ptCount val="5"/>
                <c:pt idx="0">
                  <c:v>4th Quarter 2016</c:v>
                </c:pt>
                <c:pt idx="1">
                  <c:v>1st Quarter 2017</c:v>
                </c:pt>
                <c:pt idx="2">
                  <c:v>2nd Quarter 2017</c:v>
                </c:pt>
                <c:pt idx="3">
                  <c:v>3rd Quarter 2017</c:v>
                </c:pt>
                <c:pt idx="4">
                  <c:v>4th Quarter 2017</c:v>
                </c:pt>
              </c:strCache>
            </c:strRef>
          </c:cat>
          <c:val>
            <c:numRef>
              <c:f>'[2017 Q4 Investment Reports.xls]C&amp;I Data'!$HH$40</c:f>
            </c:numRef>
          </c:val>
          <c:smooth val="0"/>
        </c:ser>
        <c:ser>
          <c:idx val="8"/>
          <c:order val="10"/>
          <c:tx>
            <c:strRef>
              <c:f>'[2017 Q4 Investment Reports.xls]C&amp;I Data'!$HI$5</c:f>
              <c:strCache>
                <c:ptCount val="1"/>
              </c:strCache>
            </c:strRef>
          </c:tx>
          <c:cat>
            <c:strRef>
              <c:f>('[2017 Q4 Investment Reports.xls]C&amp;I Data'!$B$48,'[2017 Q4 Investment Reports.xls]C&amp;I Data'!$B$37,'[2017 Q4 Investment Reports.xls]C&amp;I Data'!$B$38,'[2017 Q4 Investment Reports.xls]C&amp;I Data'!$B$39,'[2017 Q4 Investment Reports.xls]C&amp;I Data'!$B$40)</c:f>
              <c:strCache>
                <c:ptCount val="5"/>
                <c:pt idx="0">
                  <c:v>4th Quarter 2016</c:v>
                </c:pt>
                <c:pt idx="1">
                  <c:v>1st Quarter 2017</c:v>
                </c:pt>
                <c:pt idx="2">
                  <c:v>2nd Quarter 2017</c:v>
                </c:pt>
                <c:pt idx="3">
                  <c:v>3rd Quarter 2017</c:v>
                </c:pt>
                <c:pt idx="4">
                  <c:v>4th Quarter 2017</c:v>
                </c:pt>
              </c:strCache>
            </c:strRef>
          </c:cat>
          <c:val>
            <c:numRef>
              <c:f>'[2017 Q4 Investment Reports.xls]C&amp;I Data'!$HI$40</c:f>
            </c:numRef>
          </c:val>
          <c:smooth val="0"/>
        </c:ser>
        <c:ser>
          <c:idx val="9"/>
          <c:order val="11"/>
          <c:tx>
            <c:strRef>
              <c:f>'[2017 Q4 Investment Reports.xls]C&amp;I Data'!$HJ$5</c:f>
              <c:strCache>
                <c:ptCount val="1"/>
              </c:strCache>
            </c:strRef>
          </c:tx>
          <c:cat>
            <c:strRef>
              <c:f>('[2017 Q4 Investment Reports.xls]C&amp;I Data'!$B$48,'[2017 Q4 Investment Reports.xls]C&amp;I Data'!$B$37,'[2017 Q4 Investment Reports.xls]C&amp;I Data'!$B$38,'[2017 Q4 Investment Reports.xls]C&amp;I Data'!$B$39,'[2017 Q4 Investment Reports.xls]C&amp;I Data'!$B$40)</c:f>
              <c:strCache>
                <c:ptCount val="5"/>
                <c:pt idx="0">
                  <c:v>4th Quarter 2016</c:v>
                </c:pt>
                <c:pt idx="1">
                  <c:v>1st Quarter 2017</c:v>
                </c:pt>
                <c:pt idx="2">
                  <c:v>2nd Quarter 2017</c:v>
                </c:pt>
                <c:pt idx="3">
                  <c:v>3rd Quarter 2017</c:v>
                </c:pt>
                <c:pt idx="4">
                  <c:v>4th Quarter 2017</c:v>
                </c:pt>
              </c:strCache>
            </c:strRef>
          </c:cat>
          <c:val>
            <c:numRef>
              <c:f>'[2017 Q4 Investment Reports.xls]C&amp;I Data'!$HJ$40</c:f>
            </c:numRef>
          </c:val>
          <c:smooth val="0"/>
        </c:ser>
        <c:ser>
          <c:idx val="10"/>
          <c:order val="12"/>
          <c:tx>
            <c:strRef>
              <c:f>'[2017 Q4 Investment Reports.xls]C&amp;I Data'!$HK$5</c:f>
              <c:strCache>
                <c:ptCount val="1"/>
              </c:strCache>
            </c:strRef>
          </c:tx>
          <c:cat>
            <c:strRef>
              <c:f>('[2017 Q4 Investment Reports.xls]C&amp;I Data'!$B$48,'[2017 Q4 Investment Reports.xls]C&amp;I Data'!$B$37,'[2017 Q4 Investment Reports.xls]C&amp;I Data'!$B$38,'[2017 Q4 Investment Reports.xls]C&amp;I Data'!$B$39,'[2017 Q4 Investment Reports.xls]C&amp;I Data'!$B$40)</c:f>
              <c:strCache>
                <c:ptCount val="5"/>
                <c:pt idx="0">
                  <c:v>4th Quarter 2016</c:v>
                </c:pt>
                <c:pt idx="1">
                  <c:v>1st Quarter 2017</c:v>
                </c:pt>
                <c:pt idx="2">
                  <c:v>2nd Quarter 2017</c:v>
                </c:pt>
                <c:pt idx="3">
                  <c:v>3rd Quarter 2017</c:v>
                </c:pt>
                <c:pt idx="4">
                  <c:v>4th Quarter 2017</c:v>
                </c:pt>
              </c:strCache>
            </c:strRef>
          </c:cat>
          <c:val>
            <c:numRef>
              <c:f>'[2017 Q4 Investment Reports.xls]C&amp;I Data'!$HK$40</c:f>
            </c:numRef>
          </c:val>
          <c:smooth val="0"/>
        </c:ser>
        <c:ser>
          <c:idx val="11"/>
          <c:order val="13"/>
          <c:tx>
            <c:strRef>
              <c:f>'[2017 Q4 Investment Reports.xls]C&amp;I Data'!$HL$5</c:f>
              <c:strCache>
                <c:ptCount val="1"/>
              </c:strCache>
            </c:strRef>
          </c:tx>
          <c:cat>
            <c:strRef>
              <c:f>('[2017 Q4 Investment Reports.xls]C&amp;I Data'!$B$48,'[2017 Q4 Investment Reports.xls]C&amp;I Data'!$B$37,'[2017 Q4 Investment Reports.xls]C&amp;I Data'!$B$38,'[2017 Q4 Investment Reports.xls]C&amp;I Data'!$B$39,'[2017 Q4 Investment Reports.xls]C&amp;I Data'!$B$40)</c:f>
              <c:strCache>
                <c:ptCount val="5"/>
                <c:pt idx="0">
                  <c:v>4th Quarter 2016</c:v>
                </c:pt>
                <c:pt idx="1">
                  <c:v>1st Quarter 2017</c:v>
                </c:pt>
                <c:pt idx="2">
                  <c:v>2nd Quarter 2017</c:v>
                </c:pt>
                <c:pt idx="3">
                  <c:v>3rd Quarter 2017</c:v>
                </c:pt>
                <c:pt idx="4">
                  <c:v>4th Quarter 2017</c:v>
                </c:pt>
              </c:strCache>
            </c:strRef>
          </c:cat>
          <c:val>
            <c:numRef>
              <c:f>'[2017 Q4 Investment Reports.xls]C&amp;I Data'!$HL$40</c:f>
            </c:numRef>
          </c:val>
          <c:smooth val="0"/>
        </c:ser>
        <c:ser>
          <c:idx val="13"/>
          <c:order val="14"/>
          <c:tx>
            <c:strRef>
              <c:f>'[2017 Q4 Investment Reports.xls]C&amp;I Data'!$HN$5</c:f>
              <c:strCache>
                <c:ptCount val="1"/>
              </c:strCache>
            </c:strRef>
          </c:tx>
          <c:cat>
            <c:strRef>
              <c:f>('[2017 Q4 Investment Reports.xls]C&amp;I Data'!$B$48,'[2017 Q4 Investment Reports.xls]C&amp;I Data'!$B$37,'[2017 Q4 Investment Reports.xls]C&amp;I Data'!$B$38,'[2017 Q4 Investment Reports.xls]C&amp;I Data'!$B$39,'[2017 Q4 Investment Reports.xls]C&amp;I Data'!$B$40)</c:f>
              <c:strCache>
                <c:ptCount val="5"/>
                <c:pt idx="0">
                  <c:v>4th Quarter 2016</c:v>
                </c:pt>
                <c:pt idx="1">
                  <c:v>1st Quarter 2017</c:v>
                </c:pt>
                <c:pt idx="2">
                  <c:v>2nd Quarter 2017</c:v>
                </c:pt>
                <c:pt idx="3">
                  <c:v>3rd Quarter 2017</c:v>
                </c:pt>
                <c:pt idx="4">
                  <c:v>4th Quarter 2017</c:v>
                </c:pt>
              </c:strCache>
            </c:strRef>
          </c:cat>
          <c:val>
            <c:numRef>
              <c:f>'[2017 Q4 Investment Reports.xls]C&amp;I Data'!$HN$40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74368"/>
        <c:axId val="32088448"/>
      </c:lineChart>
      <c:catAx>
        <c:axId val="320743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2088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088448"/>
        <c:scaling>
          <c:orientation val="minMax"/>
          <c:max val="18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$ in Millions</a:t>
                </a:r>
              </a:p>
            </c:rich>
          </c:tx>
          <c:layout>
            <c:manualLayout>
              <c:xMode val="edge"/>
              <c:yMode val="edge"/>
              <c:x val="1.3787320063252962E-2"/>
              <c:y val="1.7251964107501634E-2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2074368"/>
        <c:crosses val="autoZero"/>
        <c:crossBetween val="between"/>
        <c:dispUnits>
          <c:builtInUnit val="millions"/>
        </c:dispUnits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depthPercent val="100"/>
      <c:rAngAx val="0"/>
      <c:perspective val="50"/>
    </c:view3D>
    <c:floor>
      <c:thickness val="0"/>
      <c:spPr>
        <a:solidFill>
          <a:schemeClr val="accent1">
            <a:alpha val="25000"/>
          </a:schemeClr>
        </a:solidFill>
      </c:spPr>
    </c:floor>
    <c:sideWall>
      <c:thickness val="0"/>
      <c:spPr>
        <a:solidFill>
          <a:schemeClr val="accent1">
            <a:alpha val="15000"/>
          </a:schemeClr>
        </a:solidFill>
      </c:spPr>
    </c:sideWall>
    <c:backWall>
      <c:thickness val="0"/>
      <c:spPr>
        <a:solidFill>
          <a:schemeClr val="accent1">
            <a:alpha val="15000"/>
          </a:schemeClr>
        </a:solidFill>
      </c:spPr>
    </c:backWall>
    <c:plotArea>
      <c:layout>
        <c:manualLayout>
          <c:layoutTarget val="inner"/>
          <c:xMode val="edge"/>
          <c:yMode val="edge"/>
          <c:x val="6.7462817147856527E-2"/>
          <c:y val="0.14087301587301587"/>
          <c:w val="0.91934273840769887"/>
          <c:h val="0.608749531308586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'All Other Rev by Class'!$D$40</c:f>
              <c:strCache>
                <c:ptCount val="1"/>
                <c:pt idx="0">
                  <c:v> 2015 Actual</c:v>
                </c:pt>
              </c:strCache>
            </c:strRef>
          </c:tx>
          <c:invertIfNegative val="0"/>
          <c:cat>
            <c:strRef>
              <c:f>'All Other Rev by Class'!$B$41:$B$44</c:f>
              <c:strCache>
                <c:ptCount val="4"/>
                <c:pt idx="0">
                  <c:v> Taxes</c:v>
                </c:pt>
                <c:pt idx="1">
                  <c:v> Charges for Services</c:v>
                </c:pt>
                <c:pt idx="2">
                  <c:v> Interest &amp; Misc</c:v>
                </c:pt>
                <c:pt idx="3">
                  <c:v>Licenses &amp; Permits, Intergovernmental,      Fines &amp; Forfeitures</c:v>
                </c:pt>
              </c:strCache>
            </c:strRef>
          </c:cat>
          <c:val>
            <c:numRef>
              <c:f>'All Other Rev by Class'!$D$41:$D$44</c:f>
              <c:numCache>
                <c:formatCode>_(* #,##0_);_(* \(#,##0\);_(* "-"??_);_(@_)</c:formatCode>
                <c:ptCount val="4"/>
                <c:pt idx="0">
                  <c:v>24504683.879999999</c:v>
                </c:pt>
                <c:pt idx="1">
                  <c:v>79331821.099999994</c:v>
                </c:pt>
                <c:pt idx="2">
                  <c:v>16751915.810000001</c:v>
                </c:pt>
                <c:pt idx="3">
                  <c:v>6039306.6400000006</c:v>
                </c:pt>
              </c:numCache>
            </c:numRef>
          </c:val>
        </c:ser>
        <c:ser>
          <c:idx val="1"/>
          <c:order val="1"/>
          <c:tx>
            <c:strRef>
              <c:f>'All Other Rev by Class'!$E$40</c:f>
              <c:strCache>
                <c:ptCount val="1"/>
                <c:pt idx="0">
                  <c:v> 2016 Actual</c:v>
                </c:pt>
              </c:strCache>
            </c:strRef>
          </c:tx>
          <c:invertIfNegative val="0"/>
          <c:cat>
            <c:strRef>
              <c:f>'All Other Rev by Class'!$B$41:$B$44</c:f>
              <c:strCache>
                <c:ptCount val="4"/>
                <c:pt idx="0">
                  <c:v> Taxes</c:v>
                </c:pt>
                <c:pt idx="1">
                  <c:v> Charges for Services</c:v>
                </c:pt>
                <c:pt idx="2">
                  <c:v> Interest &amp; Misc</c:v>
                </c:pt>
                <c:pt idx="3">
                  <c:v>Licenses &amp; Permits, Intergovernmental,      Fines &amp; Forfeitures</c:v>
                </c:pt>
              </c:strCache>
            </c:strRef>
          </c:cat>
          <c:val>
            <c:numRef>
              <c:f>'All Other Rev by Class'!$E$41:$E$44</c:f>
              <c:numCache>
                <c:formatCode>_(* #,##0_);_(* \(#,##0\);_(* "-"??_);_(@_)</c:formatCode>
                <c:ptCount val="4"/>
                <c:pt idx="0">
                  <c:v>25409111.890000001</c:v>
                </c:pt>
                <c:pt idx="1">
                  <c:v>81915297.680000007</c:v>
                </c:pt>
                <c:pt idx="2">
                  <c:v>37716193.100000001</c:v>
                </c:pt>
                <c:pt idx="3">
                  <c:v>6953495.8600000003</c:v>
                </c:pt>
              </c:numCache>
            </c:numRef>
          </c:val>
        </c:ser>
        <c:ser>
          <c:idx val="2"/>
          <c:order val="2"/>
          <c:tx>
            <c:strRef>
              <c:f>'All Other Rev by Class'!$F$40</c:f>
              <c:strCache>
                <c:ptCount val="1"/>
                <c:pt idx="0">
                  <c:v> 2017 Actual</c:v>
                </c:pt>
              </c:strCache>
            </c:strRef>
          </c:tx>
          <c:invertIfNegative val="0"/>
          <c:cat>
            <c:strRef>
              <c:f>'All Other Rev by Class'!$B$41:$B$44</c:f>
              <c:strCache>
                <c:ptCount val="4"/>
                <c:pt idx="0">
                  <c:v> Taxes</c:v>
                </c:pt>
                <c:pt idx="1">
                  <c:v> Charges for Services</c:v>
                </c:pt>
                <c:pt idx="2">
                  <c:v> Interest &amp; Misc</c:v>
                </c:pt>
                <c:pt idx="3">
                  <c:v>Licenses &amp; Permits, Intergovernmental,      Fines &amp; Forfeitures</c:v>
                </c:pt>
              </c:strCache>
            </c:strRef>
          </c:cat>
          <c:val>
            <c:numRef>
              <c:f>'All Other Rev by Class'!$F$41:$F$44</c:f>
              <c:numCache>
                <c:formatCode>_(* #,##0_);_(* \(#,##0\);_(* "-"??_);_(@_)</c:formatCode>
                <c:ptCount val="4"/>
                <c:pt idx="0">
                  <c:v>26439784.379999999</c:v>
                </c:pt>
                <c:pt idx="1">
                  <c:v>88516972.799999997</c:v>
                </c:pt>
                <c:pt idx="2">
                  <c:v>29524788.440000001</c:v>
                </c:pt>
                <c:pt idx="3">
                  <c:v>6909696.21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591360"/>
        <c:axId val="40592896"/>
        <c:axId val="0"/>
      </c:bar3DChart>
      <c:catAx>
        <c:axId val="40591360"/>
        <c:scaling>
          <c:orientation val="minMax"/>
        </c:scaling>
        <c:delete val="0"/>
        <c:axPos val="b"/>
        <c:majorTickMark val="out"/>
        <c:minorTickMark val="none"/>
        <c:tickLblPos val="nextTo"/>
        <c:crossAx val="40592896"/>
        <c:crosses val="autoZero"/>
        <c:auto val="1"/>
        <c:lblAlgn val="ctr"/>
        <c:lblOffset val="100"/>
        <c:noMultiLvlLbl val="0"/>
      </c:catAx>
      <c:valAx>
        <c:axId val="40592896"/>
        <c:scaling>
          <c:orientation val="minMax"/>
          <c:max val="10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$ in Millions</a:t>
                </a:r>
              </a:p>
            </c:rich>
          </c:tx>
          <c:layout>
            <c:manualLayout>
              <c:xMode val="edge"/>
              <c:yMode val="edge"/>
              <c:x val="2.12661854768154E-2"/>
              <c:y val="2.9788932633420823E-2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40591360"/>
        <c:crosses val="autoZero"/>
        <c:crossBetween val="between"/>
        <c:majorUnit val="20000000"/>
        <c:dispUnits>
          <c:builtInUnit val="millions"/>
        </c:dispUnits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50"/>
    </c:view3D>
    <c:floor>
      <c:thickness val="0"/>
      <c:spPr>
        <a:solidFill>
          <a:schemeClr val="accent1">
            <a:alpha val="25000"/>
          </a:schemeClr>
        </a:solidFill>
      </c:spPr>
    </c:floor>
    <c:sideWall>
      <c:thickness val="0"/>
      <c:spPr>
        <a:solidFill>
          <a:schemeClr val="accent1">
            <a:alpha val="15000"/>
          </a:schemeClr>
        </a:solidFill>
      </c:spPr>
    </c:sideWall>
    <c:backWall>
      <c:thickness val="0"/>
      <c:spPr>
        <a:solidFill>
          <a:schemeClr val="accent1">
            <a:alpha val="15000"/>
          </a:schemeClr>
        </a:solidFill>
      </c:spPr>
    </c:backWall>
    <c:plotArea>
      <c:layout>
        <c:manualLayout>
          <c:layoutTarget val="inner"/>
          <c:xMode val="edge"/>
          <c:yMode val="edge"/>
          <c:x val="6.7666486542123414E-2"/>
          <c:y val="6.0851560221638963E-2"/>
          <c:w val="0.90825721784776903"/>
          <c:h val="0.680348029223366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'Dept Spending'!$N$28</c:f>
              <c:strCache>
                <c:ptCount val="1"/>
                <c:pt idx="0">
                  <c:v> 2015 Actual</c:v>
                </c:pt>
              </c:strCache>
            </c:strRef>
          </c:tx>
          <c:invertIfNegative val="0"/>
          <c:cat>
            <c:strRef>
              <c:f>'Dept Spending'!$M$29:$M$43</c:f>
              <c:strCache>
                <c:ptCount val="15"/>
                <c:pt idx="0">
                  <c:v> Street Operating </c:v>
                </c:pt>
                <c:pt idx="1">
                  <c:v> LEOFF 1 Retirees </c:v>
                </c:pt>
                <c:pt idx="2">
                  <c:v> Lodging Tax </c:v>
                </c:pt>
                <c:pt idx="3">
                  <c:v> Youth Teen </c:v>
                </c:pt>
                <c:pt idx="4">
                  <c:v> Capital Resources </c:v>
                </c:pt>
                <c:pt idx="5">
                  <c:v> Criminal Justice </c:v>
                </c:pt>
                <c:pt idx="6">
                  <c:v> ShoWare </c:v>
                </c:pt>
                <c:pt idx="7">
                  <c:v> Water </c:v>
                </c:pt>
                <c:pt idx="8">
                  <c:v> Sewer/Drainage </c:v>
                </c:pt>
                <c:pt idx="9">
                  <c:v> Solid Waste </c:v>
                </c:pt>
                <c:pt idx="10">
                  <c:v> Golf Complex </c:v>
                </c:pt>
                <c:pt idx="11">
                  <c:v> Fleet Services </c:v>
                </c:pt>
                <c:pt idx="12">
                  <c:v> Central Svs &amp; IT </c:v>
                </c:pt>
                <c:pt idx="13">
                  <c:v> Facilities </c:v>
                </c:pt>
                <c:pt idx="14">
                  <c:v> Insurance </c:v>
                </c:pt>
              </c:strCache>
            </c:strRef>
          </c:cat>
          <c:val>
            <c:numRef>
              <c:f>'Dept Spending'!$N$29:$N$43</c:f>
              <c:numCache>
                <c:formatCode>0%</c:formatCode>
                <c:ptCount val="15"/>
                <c:pt idx="0">
                  <c:v>0.9982925811210247</c:v>
                </c:pt>
                <c:pt idx="1">
                  <c:v>0.95788423464574013</c:v>
                </c:pt>
                <c:pt idx="2">
                  <c:v>0.75971707533234867</c:v>
                </c:pt>
                <c:pt idx="3">
                  <c:v>0.98753199570815442</c:v>
                </c:pt>
                <c:pt idx="4">
                  <c:v>0.99916401359902063</c:v>
                </c:pt>
                <c:pt idx="5">
                  <c:v>0.71028581173767069</c:v>
                </c:pt>
                <c:pt idx="6">
                  <c:v>0.19759277882890816</c:v>
                </c:pt>
                <c:pt idx="7">
                  <c:v>0.9417369382967784</c:v>
                </c:pt>
                <c:pt idx="8">
                  <c:v>0.99293700896340187</c:v>
                </c:pt>
                <c:pt idx="9">
                  <c:v>0</c:v>
                </c:pt>
                <c:pt idx="10">
                  <c:v>0.9265035834142068</c:v>
                </c:pt>
                <c:pt idx="11">
                  <c:v>0.625685880448825</c:v>
                </c:pt>
                <c:pt idx="12">
                  <c:v>0.90455608971073609</c:v>
                </c:pt>
                <c:pt idx="13">
                  <c:v>0.9288048715934345</c:v>
                </c:pt>
                <c:pt idx="14">
                  <c:v>0.82678480134988364</c:v>
                </c:pt>
              </c:numCache>
            </c:numRef>
          </c:val>
        </c:ser>
        <c:ser>
          <c:idx val="1"/>
          <c:order val="1"/>
          <c:tx>
            <c:strRef>
              <c:f>'Dept Spending'!$O$28</c:f>
              <c:strCache>
                <c:ptCount val="1"/>
                <c:pt idx="0">
                  <c:v> 2016 Actual</c:v>
                </c:pt>
              </c:strCache>
            </c:strRef>
          </c:tx>
          <c:invertIfNegative val="0"/>
          <c:cat>
            <c:strRef>
              <c:f>'Dept Spending'!$M$29:$M$43</c:f>
              <c:strCache>
                <c:ptCount val="15"/>
                <c:pt idx="0">
                  <c:v> Street Operating </c:v>
                </c:pt>
                <c:pt idx="1">
                  <c:v> LEOFF 1 Retirees </c:v>
                </c:pt>
                <c:pt idx="2">
                  <c:v> Lodging Tax </c:v>
                </c:pt>
                <c:pt idx="3">
                  <c:v> Youth Teen </c:v>
                </c:pt>
                <c:pt idx="4">
                  <c:v> Capital Resources </c:v>
                </c:pt>
                <c:pt idx="5">
                  <c:v> Criminal Justice </c:v>
                </c:pt>
                <c:pt idx="6">
                  <c:v> ShoWare </c:v>
                </c:pt>
                <c:pt idx="7">
                  <c:v> Water </c:v>
                </c:pt>
                <c:pt idx="8">
                  <c:v> Sewer/Drainage </c:v>
                </c:pt>
                <c:pt idx="9">
                  <c:v> Solid Waste </c:v>
                </c:pt>
                <c:pt idx="10">
                  <c:v> Golf Complex </c:v>
                </c:pt>
                <c:pt idx="11">
                  <c:v> Fleet Services </c:v>
                </c:pt>
                <c:pt idx="12">
                  <c:v> Central Svs &amp; IT </c:v>
                </c:pt>
                <c:pt idx="13">
                  <c:v> Facilities </c:v>
                </c:pt>
                <c:pt idx="14">
                  <c:v> Insurance </c:v>
                </c:pt>
              </c:strCache>
            </c:strRef>
          </c:cat>
          <c:val>
            <c:numRef>
              <c:f>'Dept Spending'!$O$29:$O$43</c:f>
              <c:numCache>
                <c:formatCode>0%</c:formatCode>
                <c:ptCount val="15"/>
                <c:pt idx="0">
                  <c:v>0.99444687198729353</c:v>
                </c:pt>
                <c:pt idx="1">
                  <c:v>0.84782808267237475</c:v>
                </c:pt>
                <c:pt idx="2">
                  <c:v>0.81027152854511975</c:v>
                </c:pt>
                <c:pt idx="3">
                  <c:v>1</c:v>
                </c:pt>
                <c:pt idx="4">
                  <c:v>0.92718377399285934</c:v>
                </c:pt>
                <c:pt idx="5">
                  <c:v>0.7655139366508158</c:v>
                </c:pt>
                <c:pt idx="6">
                  <c:v>0.99684576676082937</c:v>
                </c:pt>
                <c:pt idx="7">
                  <c:v>0.94987373621509985</c:v>
                </c:pt>
                <c:pt idx="8">
                  <c:v>0.98285755148674747</c:v>
                </c:pt>
                <c:pt idx="9">
                  <c:v>0.91848797746566724</c:v>
                </c:pt>
                <c:pt idx="10">
                  <c:v>0.99076349157524179</c:v>
                </c:pt>
                <c:pt idx="11">
                  <c:v>0.67450692847505667</c:v>
                </c:pt>
                <c:pt idx="12">
                  <c:v>0.92667789822208979</c:v>
                </c:pt>
                <c:pt idx="13">
                  <c:v>0.90365969727092155</c:v>
                </c:pt>
                <c:pt idx="14">
                  <c:v>0.99834241315743821</c:v>
                </c:pt>
              </c:numCache>
            </c:numRef>
          </c:val>
        </c:ser>
        <c:ser>
          <c:idx val="2"/>
          <c:order val="2"/>
          <c:tx>
            <c:strRef>
              <c:f>'Dept Spending'!$P$28</c:f>
              <c:strCache>
                <c:ptCount val="1"/>
                <c:pt idx="0">
                  <c:v> 2017 Actual</c:v>
                </c:pt>
              </c:strCache>
            </c:strRef>
          </c:tx>
          <c:invertIfNegative val="0"/>
          <c:cat>
            <c:strRef>
              <c:f>'Dept Spending'!$M$29:$M$43</c:f>
              <c:strCache>
                <c:ptCount val="15"/>
                <c:pt idx="0">
                  <c:v> Street Operating </c:v>
                </c:pt>
                <c:pt idx="1">
                  <c:v> LEOFF 1 Retirees </c:v>
                </c:pt>
                <c:pt idx="2">
                  <c:v> Lodging Tax </c:v>
                </c:pt>
                <c:pt idx="3">
                  <c:v> Youth Teen </c:v>
                </c:pt>
                <c:pt idx="4">
                  <c:v> Capital Resources </c:v>
                </c:pt>
                <c:pt idx="5">
                  <c:v> Criminal Justice </c:v>
                </c:pt>
                <c:pt idx="6">
                  <c:v> ShoWare </c:v>
                </c:pt>
                <c:pt idx="7">
                  <c:v> Water </c:v>
                </c:pt>
                <c:pt idx="8">
                  <c:v> Sewer/Drainage </c:v>
                </c:pt>
                <c:pt idx="9">
                  <c:v> Solid Waste </c:v>
                </c:pt>
                <c:pt idx="10">
                  <c:v> Golf Complex </c:v>
                </c:pt>
                <c:pt idx="11">
                  <c:v> Fleet Services </c:v>
                </c:pt>
                <c:pt idx="12">
                  <c:v> Central Svs &amp; IT </c:v>
                </c:pt>
                <c:pt idx="13">
                  <c:v> Facilities </c:v>
                </c:pt>
                <c:pt idx="14">
                  <c:v> Insurance </c:v>
                </c:pt>
              </c:strCache>
            </c:strRef>
          </c:cat>
          <c:val>
            <c:numRef>
              <c:f>'Dept Spending'!$P$29:$P$43</c:f>
              <c:numCache>
                <c:formatCode>0%</c:formatCode>
                <c:ptCount val="15"/>
                <c:pt idx="0">
                  <c:v>0.9902566140330048</c:v>
                </c:pt>
                <c:pt idx="1">
                  <c:v>0.99996039442237916</c:v>
                </c:pt>
                <c:pt idx="2">
                  <c:v>0.9726216056321364</c:v>
                </c:pt>
                <c:pt idx="3">
                  <c:v>1</c:v>
                </c:pt>
                <c:pt idx="4">
                  <c:v>0.98708205452139042</c:v>
                </c:pt>
                <c:pt idx="5">
                  <c:v>0.84770399046210754</c:v>
                </c:pt>
                <c:pt idx="6">
                  <c:v>0.79637369159914284</c:v>
                </c:pt>
                <c:pt idx="7">
                  <c:v>0.95213286941008302</c:v>
                </c:pt>
                <c:pt idx="8">
                  <c:v>0.97734418700921599</c:v>
                </c:pt>
                <c:pt idx="9">
                  <c:v>0.69556279108950214</c:v>
                </c:pt>
                <c:pt idx="10">
                  <c:v>1.0035723502934528</c:v>
                </c:pt>
                <c:pt idx="11">
                  <c:v>0.73091377960771098</c:v>
                </c:pt>
                <c:pt idx="12">
                  <c:v>0.90610410920195372</c:v>
                </c:pt>
                <c:pt idx="13">
                  <c:v>0.94559491494123227</c:v>
                </c:pt>
                <c:pt idx="14">
                  <c:v>0.90278260017366518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638336"/>
        <c:axId val="40639872"/>
        <c:axId val="0"/>
      </c:bar3DChart>
      <c:catAx>
        <c:axId val="40638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40639872"/>
        <c:crosses val="autoZero"/>
        <c:auto val="1"/>
        <c:lblAlgn val="ctr"/>
        <c:lblOffset val="100"/>
        <c:noMultiLvlLbl val="0"/>
      </c:catAx>
      <c:valAx>
        <c:axId val="40639872"/>
        <c:scaling>
          <c:orientation val="minMax"/>
          <c:max val="1.2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0638336"/>
        <c:crosses val="autoZero"/>
        <c:crossBetween val="between"/>
        <c:majorUnit val="0.25"/>
      </c:valAx>
    </c:plotArea>
    <c:legend>
      <c:legendPos val="b"/>
      <c:layout>
        <c:manualLayout>
          <c:xMode val="edge"/>
          <c:yMode val="edge"/>
          <c:x val="0.32048568928883892"/>
          <c:y val="0.94072199308419779"/>
          <c:w val="0.40333720784901889"/>
          <c:h val="4.70657834437362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50"/>
    </c:view3D>
    <c:floor>
      <c:thickness val="0"/>
      <c:spPr>
        <a:solidFill>
          <a:schemeClr val="accent1">
            <a:alpha val="25000"/>
          </a:schemeClr>
        </a:solidFill>
      </c:spPr>
    </c:floor>
    <c:sideWall>
      <c:thickness val="0"/>
      <c:spPr>
        <a:solidFill>
          <a:schemeClr val="accent1">
            <a:alpha val="15000"/>
          </a:schemeClr>
        </a:solidFill>
      </c:spPr>
    </c:sideWall>
    <c:backWall>
      <c:thickness val="0"/>
      <c:spPr>
        <a:solidFill>
          <a:schemeClr val="accent1">
            <a:alpha val="15000"/>
          </a:schemeClr>
        </a:solidFill>
      </c:spPr>
    </c:backWall>
    <c:plotArea>
      <c:layout>
        <c:manualLayout>
          <c:layoutTarget val="inner"/>
          <c:xMode val="edge"/>
          <c:yMode val="edge"/>
          <c:x val="0.12729615048118986"/>
          <c:y val="0.10802469135802469"/>
          <c:w val="0.84214829396325463"/>
          <c:h val="0.691466170895304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'All Other Exp by Obj'!$B$5</c:f>
              <c:strCache>
                <c:ptCount val="1"/>
                <c:pt idx="0">
                  <c:v> Salaries &amp; Benefits</c:v>
                </c:pt>
              </c:strCache>
            </c:strRef>
          </c:tx>
          <c:invertIfNegative val="0"/>
          <c:cat>
            <c:strRef>
              <c:f>('All Other Exp by Obj'!$D$4,'All Other Exp by Obj'!$F$4,'All Other Exp by Obj'!$H$4)</c:f>
              <c:strCache>
                <c:ptCount val="3"/>
                <c:pt idx="0">
                  <c:v> 2015 Actual</c:v>
                </c:pt>
                <c:pt idx="1">
                  <c:v>2016 Actual</c:v>
                </c:pt>
                <c:pt idx="2">
                  <c:v>2017 Actual</c:v>
                </c:pt>
              </c:strCache>
            </c:strRef>
          </c:cat>
          <c:val>
            <c:numRef>
              <c:f>('All Other Exp by Obj'!$D$5,'All Other Exp by Obj'!$F$5,'All Other Exp by Obj'!$H$5)</c:f>
              <c:numCache>
                <c:formatCode>_(* #,##0_);_(* \(#,##0\);_(* "-"??_);_(@_)</c:formatCode>
                <c:ptCount val="3"/>
                <c:pt idx="0">
                  <c:v>18214178.899999999</c:v>
                </c:pt>
                <c:pt idx="1">
                  <c:v>24746751.620000001</c:v>
                </c:pt>
                <c:pt idx="2">
                  <c:v>26640119.620000001</c:v>
                </c:pt>
              </c:numCache>
            </c:numRef>
          </c:val>
        </c:ser>
        <c:ser>
          <c:idx val="1"/>
          <c:order val="1"/>
          <c:tx>
            <c:strRef>
              <c:f>'All Other Exp by Obj'!$B$6</c:f>
              <c:strCache>
                <c:ptCount val="1"/>
                <c:pt idx="0">
                  <c:v> Supplies &amp; Equipment</c:v>
                </c:pt>
              </c:strCache>
            </c:strRef>
          </c:tx>
          <c:invertIfNegative val="0"/>
          <c:cat>
            <c:strRef>
              <c:f>('All Other Exp by Obj'!$D$4,'All Other Exp by Obj'!$F$4,'All Other Exp by Obj'!$H$4)</c:f>
              <c:strCache>
                <c:ptCount val="3"/>
                <c:pt idx="0">
                  <c:v> 2015 Actual</c:v>
                </c:pt>
                <c:pt idx="1">
                  <c:v>2016 Actual</c:v>
                </c:pt>
                <c:pt idx="2">
                  <c:v>2017 Actual</c:v>
                </c:pt>
              </c:strCache>
            </c:strRef>
          </c:cat>
          <c:val>
            <c:numRef>
              <c:f>('All Other Exp by Obj'!$D$6,'All Other Exp by Obj'!$F$6,'All Other Exp by Obj'!$H$6)</c:f>
              <c:numCache>
                <c:formatCode>_(* #,##0_);_(* \(#,##0\);_(* "-"??_);_(@_)</c:formatCode>
                <c:ptCount val="3"/>
                <c:pt idx="0">
                  <c:v>4900159.76</c:v>
                </c:pt>
                <c:pt idx="1">
                  <c:v>6410894.0899999999</c:v>
                </c:pt>
                <c:pt idx="2">
                  <c:v>6952808.2200000007</c:v>
                </c:pt>
              </c:numCache>
            </c:numRef>
          </c:val>
        </c:ser>
        <c:ser>
          <c:idx val="2"/>
          <c:order val="2"/>
          <c:tx>
            <c:strRef>
              <c:f>'All Other Exp by Obj'!$B$7</c:f>
              <c:strCache>
                <c:ptCount val="1"/>
                <c:pt idx="0">
                  <c:v> Services &amp; Allocations</c:v>
                </c:pt>
              </c:strCache>
            </c:strRef>
          </c:tx>
          <c:invertIfNegative val="0"/>
          <c:cat>
            <c:strRef>
              <c:f>('All Other Exp by Obj'!$D$4,'All Other Exp by Obj'!$F$4,'All Other Exp by Obj'!$H$4)</c:f>
              <c:strCache>
                <c:ptCount val="3"/>
                <c:pt idx="0">
                  <c:v> 2015 Actual</c:v>
                </c:pt>
                <c:pt idx="1">
                  <c:v>2016 Actual</c:v>
                </c:pt>
                <c:pt idx="2">
                  <c:v>2017 Actual</c:v>
                </c:pt>
              </c:strCache>
            </c:strRef>
          </c:cat>
          <c:val>
            <c:numRef>
              <c:f>('All Other Exp by Obj'!$D$7,'All Other Exp by Obj'!$F$7,'All Other Exp by Obj'!$H$7)</c:f>
              <c:numCache>
                <c:formatCode>_(* #,##0_);_(* \(#,##0\);_(* "-"??_);_(@_)</c:formatCode>
                <c:ptCount val="3"/>
                <c:pt idx="0">
                  <c:v>64416337.020000003</c:v>
                </c:pt>
                <c:pt idx="1">
                  <c:v>66861207.189999998</c:v>
                </c:pt>
                <c:pt idx="2">
                  <c:v>68430422.719999999</c:v>
                </c:pt>
              </c:numCache>
            </c:numRef>
          </c:val>
        </c:ser>
        <c:ser>
          <c:idx val="3"/>
          <c:order val="3"/>
          <c:tx>
            <c:strRef>
              <c:f>'All Other Exp by Obj'!$B$8</c:f>
              <c:strCache>
                <c:ptCount val="1"/>
                <c:pt idx="0">
                  <c:v> Transfers Out</c:v>
                </c:pt>
              </c:strCache>
            </c:strRef>
          </c:tx>
          <c:invertIfNegative val="0"/>
          <c:cat>
            <c:strRef>
              <c:f>('All Other Exp by Obj'!$D$4,'All Other Exp by Obj'!$F$4,'All Other Exp by Obj'!$H$4)</c:f>
              <c:strCache>
                <c:ptCount val="3"/>
                <c:pt idx="0">
                  <c:v> 2015 Actual</c:v>
                </c:pt>
                <c:pt idx="1">
                  <c:v>2016 Actual</c:v>
                </c:pt>
                <c:pt idx="2">
                  <c:v>2017 Actual</c:v>
                </c:pt>
              </c:strCache>
            </c:strRef>
          </c:cat>
          <c:val>
            <c:numRef>
              <c:f>('All Other Exp by Obj'!$D$8,'All Other Exp by Obj'!$F$8,'All Other Exp by Obj'!$H$8)</c:f>
              <c:numCache>
                <c:formatCode>_(* #,##0_);_(* \(#,##0\);_(* "-"??_);_(@_)</c:formatCode>
                <c:ptCount val="3"/>
                <c:pt idx="0">
                  <c:v>39217309.009999998</c:v>
                </c:pt>
                <c:pt idx="1">
                  <c:v>43119625.68</c:v>
                </c:pt>
                <c:pt idx="2">
                  <c:v>44573498.740000002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001344"/>
        <c:axId val="41002880"/>
        <c:axId val="0"/>
      </c:bar3DChart>
      <c:catAx>
        <c:axId val="41001344"/>
        <c:scaling>
          <c:orientation val="minMax"/>
        </c:scaling>
        <c:delete val="0"/>
        <c:axPos val="b"/>
        <c:majorTickMark val="out"/>
        <c:minorTickMark val="none"/>
        <c:tickLblPos val="nextTo"/>
        <c:crossAx val="41002880"/>
        <c:crosses val="autoZero"/>
        <c:auto val="1"/>
        <c:lblAlgn val="ctr"/>
        <c:lblOffset val="100"/>
        <c:noMultiLvlLbl val="0"/>
      </c:catAx>
      <c:valAx>
        <c:axId val="41002880"/>
        <c:scaling>
          <c:orientation val="minMax"/>
          <c:max val="1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$ in Millions</a:t>
                </a:r>
              </a:p>
            </c:rich>
          </c:tx>
          <c:layout>
            <c:manualLayout>
              <c:xMode val="edge"/>
              <c:yMode val="edge"/>
              <c:x val="1.0681579575280363E-2"/>
              <c:y val="3.1739365912594249E-2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spPr>
          <a:ln w="9525">
            <a:noFill/>
          </a:ln>
        </c:spPr>
        <c:crossAx val="41001344"/>
        <c:crosses val="autoZero"/>
        <c:crossBetween val="between"/>
        <c:majorUnit val="30000000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0.21726881014873139"/>
          <c:y val="0.87430446194225708"/>
          <c:w val="0.66824015748031496"/>
          <c:h val="9.7917760279965002E-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79615048118986"/>
          <c:y val="0.15224342149539"/>
          <c:w val="0.62129658792650921"/>
          <c:h val="0.71688067837674141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2.5925925925925925E-2"/>
                  <c:y val="1.70940170940170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7037037037037037"/>
                  <c:y val="-7.2649572649572655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 Services &amp; Allocations
47%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9629629629629631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'All Other Exp by Obj'!$B$5:$B$8</c:f>
              <c:strCache>
                <c:ptCount val="4"/>
                <c:pt idx="0">
                  <c:v> Salaries &amp; Benefits</c:v>
                </c:pt>
                <c:pt idx="1">
                  <c:v> Supplies &amp; Equipment</c:v>
                </c:pt>
                <c:pt idx="2">
                  <c:v> Services &amp; Allocations</c:v>
                </c:pt>
                <c:pt idx="3">
                  <c:v> Transfers Out</c:v>
                </c:pt>
              </c:strCache>
            </c:strRef>
          </c:cat>
          <c:val>
            <c:numRef>
              <c:f>'All Other Exp by Obj'!$H$5:$H$8</c:f>
              <c:numCache>
                <c:formatCode>_(* #,##0_);_(* \(#,##0\);_(* "-"??_);_(@_)</c:formatCode>
                <c:ptCount val="4"/>
                <c:pt idx="0">
                  <c:v>26640119.620000001</c:v>
                </c:pt>
                <c:pt idx="1">
                  <c:v>6952808.2200000007</c:v>
                </c:pt>
                <c:pt idx="2">
                  <c:v>68430422.719999999</c:v>
                </c:pt>
                <c:pt idx="3">
                  <c:v>44573498.740000002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rAngAx val="0"/>
      <c:perspective val="50"/>
    </c:view3D>
    <c:floor>
      <c:thickness val="0"/>
      <c:spPr>
        <a:solidFill>
          <a:schemeClr val="accent1">
            <a:alpha val="25000"/>
          </a:schemeClr>
        </a:solidFill>
      </c:spPr>
    </c:floor>
    <c:sideWall>
      <c:thickness val="0"/>
      <c:spPr>
        <a:solidFill>
          <a:schemeClr val="accent1">
            <a:alpha val="15000"/>
          </a:schemeClr>
        </a:solidFill>
      </c:spPr>
    </c:sideWall>
    <c:backWall>
      <c:thickness val="0"/>
      <c:spPr>
        <a:solidFill>
          <a:schemeClr val="accent1">
            <a:alpha val="15000"/>
          </a:schemeClr>
        </a:solidFill>
      </c:spPr>
    </c:backWall>
    <c:plotArea>
      <c:layout>
        <c:manualLayout>
          <c:layoutTarget val="inner"/>
          <c:xMode val="edge"/>
          <c:yMode val="edge"/>
          <c:x val="6.8614003894674452E-2"/>
          <c:y val="0.13333333333333333"/>
          <c:w val="0.91167273445658004"/>
          <c:h val="0.641003207932341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'All Other Exp by Obj'!$D$53</c:f>
              <c:strCache>
                <c:ptCount val="1"/>
                <c:pt idx="0">
                  <c:v>  2015 Actual</c:v>
                </c:pt>
              </c:strCache>
            </c:strRef>
          </c:tx>
          <c:invertIfNegative val="0"/>
          <c:cat>
            <c:strRef>
              <c:f>'All Other Exp by Obj'!$B$54:$B$58</c:f>
              <c:strCache>
                <c:ptCount val="5"/>
                <c:pt idx="0">
                  <c:v> Salaries</c:v>
                </c:pt>
                <c:pt idx="1">
                  <c:v> Benefits</c:v>
                </c:pt>
                <c:pt idx="2">
                  <c:v> Supplies &amp; Equipment</c:v>
                </c:pt>
                <c:pt idx="3">
                  <c:v> Services &amp; Allocations</c:v>
                </c:pt>
                <c:pt idx="4">
                  <c:v> Transfers Out</c:v>
                </c:pt>
              </c:strCache>
            </c:strRef>
          </c:cat>
          <c:val>
            <c:numRef>
              <c:f>'All Other Exp by Obj'!$D$54:$D$58</c:f>
              <c:numCache>
                <c:formatCode>_(* #,##0_);_(* \(#,##0\);_(* "-"??_);_(@_)</c:formatCode>
                <c:ptCount val="5"/>
                <c:pt idx="0">
                  <c:v>13034218.529999999</c:v>
                </c:pt>
                <c:pt idx="1">
                  <c:v>5179960.37</c:v>
                </c:pt>
                <c:pt idx="2">
                  <c:v>4900159.76</c:v>
                </c:pt>
                <c:pt idx="3">
                  <c:v>64416337.020000003</c:v>
                </c:pt>
                <c:pt idx="4">
                  <c:v>39217309.009999998</c:v>
                </c:pt>
              </c:numCache>
            </c:numRef>
          </c:val>
        </c:ser>
        <c:ser>
          <c:idx val="1"/>
          <c:order val="1"/>
          <c:tx>
            <c:strRef>
              <c:f>'All Other Exp by Obj'!$E$53</c:f>
              <c:strCache>
                <c:ptCount val="1"/>
                <c:pt idx="0">
                  <c:v> 2016 Actual</c:v>
                </c:pt>
              </c:strCache>
            </c:strRef>
          </c:tx>
          <c:invertIfNegative val="0"/>
          <c:cat>
            <c:strRef>
              <c:f>'All Other Exp by Obj'!$B$54:$B$58</c:f>
              <c:strCache>
                <c:ptCount val="5"/>
                <c:pt idx="0">
                  <c:v> Salaries</c:v>
                </c:pt>
                <c:pt idx="1">
                  <c:v> Benefits</c:v>
                </c:pt>
                <c:pt idx="2">
                  <c:v> Supplies &amp; Equipment</c:v>
                </c:pt>
                <c:pt idx="3">
                  <c:v> Services &amp; Allocations</c:v>
                </c:pt>
                <c:pt idx="4">
                  <c:v> Transfers Out</c:v>
                </c:pt>
              </c:strCache>
            </c:strRef>
          </c:cat>
          <c:val>
            <c:numRef>
              <c:f>'All Other Exp by Obj'!$E$54:$E$58</c:f>
              <c:numCache>
                <c:formatCode>_(* #,##0_);_(* \(#,##0\);_(* "-"??_);_(@_)</c:formatCode>
                <c:ptCount val="5"/>
                <c:pt idx="0">
                  <c:v>17809752.170000002</c:v>
                </c:pt>
                <c:pt idx="1">
                  <c:v>6936999.4500000002</c:v>
                </c:pt>
                <c:pt idx="2">
                  <c:v>6410894.0899999999</c:v>
                </c:pt>
                <c:pt idx="3">
                  <c:v>66861207.189999998</c:v>
                </c:pt>
                <c:pt idx="4">
                  <c:v>43119625.68</c:v>
                </c:pt>
              </c:numCache>
            </c:numRef>
          </c:val>
        </c:ser>
        <c:ser>
          <c:idx val="2"/>
          <c:order val="2"/>
          <c:tx>
            <c:strRef>
              <c:f>'All Other Exp by Obj'!$F$53</c:f>
              <c:strCache>
                <c:ptCount val="1"/>
                <c:pt idx="0">
                  <c:v> 2017 Actual</c:v>
                </c:pt>
              </c:strCache>
            </c:strRef>
          </c:tx>
          <c:invertIfNegative val="0"/>
          <c:cat>
            <c:strRef>
              <c:f>'All Other Exp by Obj'!$B$54:$B$58</c:f>
              <c:strCache>
                <c:ptCount val="5"/>
                <c:pt idx="0">
                  <c:v> Salaries</c:v>
                </c:pt>
                <c:pt idx="1">
                  <c:v> Benefits</c:v>
                </c:pt>
                <c:pt idx="2">
                  <c:v> Supplies &amp; Equipment</c:v>
                </c:pt>
                <c:pt idx="3">
                  <c:v> Services &amp; Allocations</c:v>
                </c:pt>
                <c:pt idx="4">
                  <c:v> Transfers Out</c:v>
                </c:pt>
              </c:strCache>
            </c:strRef>
          </c:cat>
          <c:val>
            <c:numRef>
              <c:f>'All Other Exp by Obj'!$F$54:$F$58</c:f>
              <c:numCache>
                <c:formatCode>_(* #,##0_);_(* \(#,##0\);_(* "-"??_);_(@_)</c:formatCode>
                <c:ptCount val="5"/>
                <c:pt idx="0">
                  <c:v>19256464.719999999</c:v>
                </c:pt>
                <c:pt idx="1">
                  <c:v>7383654.9000000004</c:v>
                </c:pt>
                <c:pt idx="2">
                  <c:v>6952808.2200000007</c:v>
                </c:pt>
                <c:pt idx="3">
                  <c:v>68430422.719999999</c:v>
                </c:pt>
                <c:pt idx="4">
                  <c:v>44573498.740000002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731200"/>
        <c:axId val="41732736"/>
        <c:axId val="0"/>
      </c:bar3DChart>
      <c:catAx>
        <c:axId val="41731200"/>
        <c:scaling>
          <c:orientation val="minMax"/>
        </c:scaling>
        <c:delete val="0"/>
        <c:axPos val="b"/>
        <c:majorTickMark val="out"/>
        <c:minorTickMark val="none"/>
        <c:tickLblPos val="nextTo"/>
        <c:crossAx val="41732736"/>
        <c:crosses val="autoZero"/>
        <c:auto val="1"/>
        <c:lblAlgn val="ctr"/>
        <c:lblOffset val="100"/>
        <c:noMultiLvlLbl val="0"/>
      </c:catAx>
      <c:valAx>
        <c:axId val="41732736"/>
        <c:scaling>
          <c:orientation val="minMax"/>
          <c:max val="7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$ in</a:t>
                </a:r>
                <a:r>
                  <a:rPr lang="en-US" baseline="0"/>
                  <a:t> Millions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8.3082310067979902E-3"/>
              <c:y val="2.5769695454734814E-2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41731200"/>
        <c:crosses val="autoZero"/>
        <c:crossBetween val="between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0.32632814043405867"/>
          <c:y val="0.90520414114902303"/>
          <c:w val="0.4613377360088054"/>
          <c:h val="6.5892096821230678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rAngAx val="0"/>
      <c:perspective val="50"/>
    </c:view3D>
    <c:floor>
      <c:thickness val="0"/>
      <c:spPr>
        <a:solidFill>
          <a:schemeClr val="accent1">
            <a:alpha val="25000"/>
          </a:schemeClr>
        </a:solidFill>
      </c:spPr>
    </c:floor>
    <c:sideWall>
      <c:thickness val="0"/>
      <c:spPr>
        <a:solidFill>
          <a:schemeClr val="accent1">
            <a:alpha val="15000"/>
          </a:schemeClr>
        </a:solidFill>
      </c:spPr>
    </c:sideWall>
    <c:backWall>
      <c:thickness val="0"/>
      <c:spPr>
        <a:solidFill>
          <a:schemeClr val="accent1">
            <a:alpha val="15000"/>
          </a:schemeClr>
        </a:solidFill>
      </c:spPr>
    </c:backWall>
    <c:plotArea>
      <c:layout>
        <c:manualLayout>
          <c:layoutTarget val="inner"/>
          <c:xMode val="edge"/>
          <c:yMode val="edge"/>
          <c:x val="6.527619811412462E-2"/>
          <c:y val="9.8907480314960633E-2"/>
          <c:w val="0.91869774958685713"/>
          <c:h val="0.763713254593175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'P:\Financial Planning\00 Budget\2017-18 Budget\10 Adopted Budget\05 - Debt Management\[Working_Annual Debt graphs and charts.xlsx]Chart Sheet'!$D$56</c:f>
              <c:strCache>
                <c:ptCount val="1"/>
                <c:pt idx="0">
                  <c:v> LTGO</c:v>
                </c:pt>
              </c:strCache>
            </c:strRef>
          </c:tx>
          <c:invertIfNegative val="0"/>
          <c:cat>
            <c:numRef>
              <c:f>'P:\Financial Planning\00 Budget\2017-18 Budget\10 Adopted Budget\05 - Debt Management\[Working_Annual Debt graphs and charts.xlsx]Chart Sheet'!$E$55:$AB$55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'P:\Financial Planning\00 Budget\2017-18 Budget\10 Adopted Budget\05 - Debt Management\[Working_Annual Debt graphs and charts.xlsx]Chart Sheet'!$E$56:$AB$56</c:f>
              <c:numCache>
                <c:formatCode>General</c:formatCode>
                <c:ptCount val="24"/>
                <c:pt idx="0">
                  <c:v>9977785.5</c:v>
                </c:pt>
                <c:pt idx="1">
                  <c:v>9657676.5</c:v>
                </c:pt>
                <c:pt idx="2">
                  <c:v>9342708</c:v>
                </c:pt>
                <c:pt idx="3">
                  <c:v>8426206</c:v>
                </c:pt>
                <c:pt idx="4">
                  <c:v>7870400</c:v>
                </c:pt>
                <c:pt idx="5">
                  <c:v>7732000</c:v>
                </c:pt>
                <c:pt idx="6">
                  <c:v>7435050</c:v>
                </c:pt>
                <c:pt idx="7">
                  <c:v>7081600</c:v>
                </c:pt>
                <c:pt idx="8">
                  <c:v>7426650</c:v>
                </c:pt>
                <c:pt idx="9">
                  <c:v>4925400</c:v>
                </c:pt>
                <c:pt idx="10">
                  <c:v>5061150</c:v>
                </c:pt>
                <c:pt idx="11">
                  <c:v>5187650</c:v>
                </c:pt>
                <c:pt idx="12">
                  <c:v>5324650</c:v>
                </c:pt>
                <c:pt idx="13">
                  <c:v>5494650</c:v>
                </c:pt>
                <c:pt idx="14">
                  <c:v>5646650</c:v>
                </c:pt>
                <c:pt idx="15">
                  <c:v>5810650</c:v>
                </c:pt>
                <c:pt idx="16">
                  <c:v>3405150</c:v>
                </c:pt>
                <c:pt idx="17">
                  <c:v>3477650</c:v>
                </c:pt>
                <c:pt idx="18">
                  <c:v>3544650</c:v>
                </c:pt>
                <c:pt idx="19">
                  <c:v>3635900</c:v>
                </c:pt>
                <c:pt idx="20">
                  <c:v>3713150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1"/>
          <c:order val="1"/>
          <c:tx>
            <c:strRef>
              <c:f>'P:\Financial Planning\00 Budget\2017-18 Budget\10 Adopted Budget\05 - Debt Management\[Working_Annual Debt graphs and charts.xlsx]Chart Sheet'!$D$57</c:f>
              <c:strCache>
                <c:ptCount val="1"/>
                <c:pt idx="0">
                  <c:v> Revenue</c:v>
                </c:pt>
              </c:strCache>
            </c:strRef>
          </c:tx>
          <c:invertIfNegative val="0"/>
          <c:cat>
            <c:numRef>
              <c:f>'P:\Financial Planning\00 Budget\2017-18 Budget\10 Adopted Budget\05 - Debt Management\[Working_Annual Debt graphs and charts.xlsx]Chart Sheet'!$E$55:$AB$55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'P:\Financial Planning\00 Budget\2017-18 Budget\10 Adopted Budget\05 - Debt Management\[Working_Annual Debt graphs and charts.xlsx]Chart Sheet'!$E$57:$AB$57</c:f>
              <c:numCache>
                <c:formatCode>General</c:formatCode>
                <c:ptCount val="24"/>
                <c:pt idx="0">
                  <c:v>2126144.5</c:v>
                </c:pt>
                <c:pt idx="1">
                  <c:v>2122144.5</c:v>
                </c:pt>
                <c:pt idx="2">
                  <c:v>2125144.5</c:v>
                </c:pt>
                <c:pt idx="3">
                  <c:v>2104424.5</c:v>
                </c:pt>
                <c:pt idx="4">
                  <c:v>2079860.5</c:v>
                </c:pt>
                <c:pt idx="5">
                  <c:v>2052772</c:v>
                </c:pt>
                <c:pt idx="6">
                  <c:v>2028159</c:v>
                </c:pt>
                <c:pt idx="7">
                  <c:v>2000741</c:v>
                </c:pt>
                <c:pt idx="8">
                  <c:v>1970518</c:v>
                </c:pt>
                <c:pt idx="9">
                  <c:v>1939942</c:v>
                </c:pt>
                <c:pt idx="10">
                  <c:v>1905694</c:v>
                </c:pt>
                <c:pt idx="11">
                  <c:v>1872774</c:v>
                </c:pt>
                <c:pt idx="12">
                  <c:v>1835876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2"/>
          <c:order val="2"/>
          <c:tx>
            <c:strRef>
              <c:f>'P:\Financial Planning\00 Budget\2017-18 Budget\10 Adopted Budget\05 - Debt Management\[Working_Annual Debt graphs and charts.xlsx]Chart Sheet'!$D$58</c:f>
              <c:strCache>
                <c:ptCount val="1"/>
                <c:pt idx="0">
                  <c:v> Internal</c:v>
                </c:pt>
              </c:strCache>
            </c:strRef>
          </c:tx>
          <c:spPr>
            <a:solidFill>
              <a:schemeClr val="accent5">
                <a:lumMod val="85000"/>
              </a:schemeClr>
            </a:solidFill>
          </c:spPr>
          <c:invertIfNegative val="0"/>
          <c:cat>
            <c:numRef>
              <c:f>'P:\Financial Planning\00 Budget\2017-18 Budget\10 Adopted Budget\05 - Debt Management\[Working_Annual Debt graphs and charts.xlsx]Chart Sheet'!$E$55:$AB$55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'P:\Financial Planning\00 Budget\2017-18 Budget\10 Adopted Budget\05 - Debt Management\[Working_Annual Debt graphs and charts.xlsx]Chart Sheet'!$E$58:$AB$58</c:f>
              <c:numCache>
                <c:formatCode>General</c:formatCode>
                <c:ptCount val="24"/>
                <c:pt idx="0">
                  <c:v>1316714.9900000002</c:v>
                </c:pt>
                <c:pt idx="1">
                  <c:v>1316714.99</c:v>
                </c:pt>
                <c:pt idx="2">
                  <c:v>1316714.9900000002</c:v>
                </c:pt>
                <c:pt idx="3">
                  <c:v>1316714.9900000002</c:v>
                </c:pt>
                <c:pt idx="4">
                  <c:v>1316714.99</c:v>
                </c:pt>
                <c:pt idx="5">
                  <c:v>1316714.99</c:v>
                </c:pt>
                <c:pt idx="6">
                  <c:v>350000</c:v>
                </c:pt>
                <c:pt idx="7">
                  <c:v>164491.74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3"/>
          <c:order val="3"/>
          <c:tx>
            <c:strRef>
              <c:f>'P:\Financial Planning\00 Budget\2017-18 Budget\10 Adopted Budget\05 - Debt Management\[Working_Annual Debt graphs and charts.xlsx]Chart Sheet'!$D$59</c:f>
              <c:strCache>
                <c:ptCount val="1"/>
                <c:pt idx="0">
                  <c:v> PW Trust Fund</c:v>
                </c:pt>
              </c:strCache>
            </c:strRef>
          </c:tx>
          <c:invertIfNegative val="0"/>
          <c:cat>
            <c:numRef>
              <c:f>'P:\Financial Planning\00 Budget\2017-18 Budget\10 Adopted Budget\05 - Debt Management\[Working_Annual Debt graphs and charts.xlsx]Chart Sheet'!$E$55:$AB$55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'P:\Financial Planning\00 Budget\2017-18 Budget\10 Adopted Budget\05 - Debt Management\[Working_Annual Debt graphs and charts.xlsx]Chart Sheet'!$E$59:$AB$59</c:f>
              <c:numCache>
                <c:formatCode>General</c:formatCode>
                <c:ptCount val="24"/>
                <c:pt idx="0">
                  <c:v>891863.83</c:v>
                </c:pt>
                <c:pt idx="1">
                  <c:v>887342.69</c:v>
                </c:pt>
                <c:pt idx="2">
                  <c:v>882821.5199999999</c:v>
                </c:pt>
                <c:pt idx="3">
                  <c:v>878300.37000000011</c:v>
                </c:pt>
                <c:pt idx="4">
                  <c:v>873779.25</c:v>
                </c:pt>
                <c:pt idx="5">
                  <c:v>869258.10000000009</c:v>
                </c:pt>
                <c:pt idx="6">
                  <c:v>864736.95</c:v>
                </c:pt>
                <c:pt idx="7">
                  <c:v>806853.2300000001</c:v>
                </c:pt>
                <c:pt idx="8">
                  <c:v>273453.94</c:v>
                </c:pt>
                <c:pt idx="9">
                  <c:v>272113.49</c:v>
                </c:pt>
                <c:pt idx="10">
                  <c:v>270773.01999999996</c:v>
                </c:pt>
                <c:pt idx="11">
                  <c:v>269432.57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4"/>
          <c:order val="4"/>
          <c:tx>
            <c:strRef>
              <c:f>'P:\Financial Planning\00 Budget\2017-18 Budget\10 Adopted Budget\05 - Debt Management\[Working_Annual Debt graphs and charts.xlsx]Chart Sheet'!$D$60</c:f>
              <c:strCache>
                <c:ptCount val="1"/>
                <c:pt idx="0">
                  <c:v> Long-term Notes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'P:\Financial Planning\00 Budget\2017-18 Budget\10 Adopted Budget\05 - Debt Management\[Working_Annual Debt graphs and charts.xlsx]Chart Sheet'!$E$55:$AB$55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'P:\Financial Planning\00 Budget\2017-18 Budget\10 Adopted Budget\05 - Debt Management\[Working_Annual Debt graphs and charts.xlsx]Chart Sheet'!$E$60:$AB$60</c:f>
              <c:numCache>
                <c:formatCode>General</c:formatCode>
                <c:ptCount val="24"/>
                <c:pt idx="0">
                  <c:v>2708349.39</c:v>
                </c:pt>
                <c:pt idx="1">
                  <c:v>2687904.2700000005</c:v>
                </c:pt>
                <c:pt idx="2">
                  <c:v>2897659.12</c:v>
                </c:pt>
                <c:pt idx="3">
                  <c:v>2896113.99</c:v>
                </c:pt>
                <c:pt idx="4">
                  <c:v>2883268.8400000003</c:v>
                </c:pt>
                <c:pt idx="5">
                  <c:v>2353595.9300000002</c:v>
                </c:pt>
                <c:pt idx="6">
                  <c:v>1821489.6800000002</c:v>
                </c:pt>
                <c:pt idx="7">
                  <c:v>2466689.6800000002</c:v>
                </c:pt>
                <c:pt idx="8">
                  <c:v>2448194.06</c:v>
                </c:pt>
                <c:pt idx="9">
                  <c:v>2435821.36</c:v>
                </c:pt>
                <c:pt idx="10">
                  <c:v>2430143</c:v>
                </c:pt>
                <c:pt idx="11">
                  <c:v>2420659</c:v>
                </c:pt>
                <c:pt idx="12">
                  <c:v>2422387.9</c:v>
                </c:pt>
                <c:pt idx="13">
                  <c:v>2409561.16</c:v>
                </c:pt>
                <c:pt idx="14">
                  <c:v>2407328.7599999998</c:v>
                </c:pt>
                <c:pt idx="15">
                  <c:v>2280553.2000000002</c:v>
                </c:pt>
                <c:pt idx="16">
                  <c:v>740134.5</c:v>
                </c:pt>
                <c:pt idx="17">
                  <c:v>727591.6</c:v>
                </c:pt>
                <c:pt idx="18">
                  <c:v>719205.56</c:v>
                </c:pt>
                <c:pt idx="19">
                  <c:v>709695.3</c:v>
                </c:pt>
                <c:pt idx="20">
                  <c:v>699060.86</c:v>
                </c:pt>
                <c:pt idx="21">
                  <c:v>687302.2</c:v>
                </c:pt>
                <c:pt idx="22">
                  <c:v>674419.36</c:v>
                </c:pt>
                <c:pt idx="23">
                  <c:v>665412.30000000005</c:v>
                </c:pt>
              </c:numCache>
            </c:numRef>
          </c:val>
        </c:ser>
        <c:ser>
          <c:idx val="5"/>
          <c:order val="5"/>
          <c:tx>
            <c:strRef>
              <c:f>'P:\Financial Planning\00 Budget\2017-18 Budget\10 Adopted Budget\05 - Debt Management\[Working_Annual Debt graphs and charts.xlsx]Chart Sheet'!$D$61</c:f>
              <c:strCache>
                <c:ptCount val="1"/>
                <c:pt idx="0">
                  <c:v> Other</c:v>
                </c:pt>
              </c:strCache>
            </c:strRef>
          </c:tx>
          <c:invertIfNegative val="0"/>
          <c:cat>
            <c:numRef>
              <c:f>'P:\Financial Planning\00 Budget\2017-18 Budget\10 Adopted Budget\05 - Debt Management\[Working_Annual Debt graphs and charts.xlsx]Chart Sheet'!$E$55:$AB$55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cat>
          <c:val>
            <c:numRef>
              <c:f>'P:\Financial Planning\00 Budget\2017-18 Budget\10 Adopted Budget\05 - Debt Management\[Working_Annual Debt graphs and charts.xlsx]Chart Sheet'!$E$61:$AB$61</c:f>
              <c:numCache>
                <c:formatCode>General</c:formatCode>
                <c:ptCount val="24"/>
                <c:pt idx="0">
                  <c:v>1855852.2</c:v>
                </c:pt>
                <c:pt idx="1">
                  <c:v>1724871.2</c:v>
                </c:pt>
                <c:pt idx="2">
                  <c:v>1518283.2</c:v>
                </c:pt>
                <c:pt idx="3">
                  <c:v>719127.2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630464"/>
        <c:axId val="33644544"/>
        <c:axId val="0"/>
      </c:bar3DChart>
      <c:catAx>
        <c:axId val="3363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entury Gothic" panose="020B0502020202020204" pitchFamily="34" charset="0"/>
              </a:defRPr>
            </a:pPr>
            <a:endParaRPr lang="en-US"/>
          </a:p>
        </c:txPr>
        <c:crossAx val="33644544"/>
        <c:crosses val="autoZero"/>
        <c:auto val="1"/>
        <c:lblAlgn val="ctr"/>
        <c:lblOffset val="100"/>
        <c:noMultiLvlLbl val="0"/>
      </c:catAx>
      <c:valAx>
        <c:axId val="3364454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en-US">
                    <a:latin typeface="Century Gothic" panose="020B0502020202020204" pitchFamily="34" charset="0"/>
                  </a:rPr>
                  <a:t>$ in</a:t>
                </a:r>
                <a:r>
                  <a:rPr lang="en-US" baseline="0">
                    <a:latin typeface="Century Gothic" panose="020B0502020202020204" pitchFamily="34" charset="0"/>
                  </a:rPr>
                  <a:t> </a:t>
                </a:r>
                <a:r>
                  <a:rPr lang="en-US">
                    <a:latin typeface="Century Gothic" panose="020B0502020202020204" pitchFamily="34" charset="0"/>
                  </a:rPr>
                  <a:t>Millions</a:t>
                </a:r>
              </a:p>
            </c:rich>
          </c:tx>
          <c:layout>
            <c:manualLayout>
              <c:xMode val="edge"/>
              <c:yMode val="edge"/>
              <c:x val="7.575757575757576E-3"/>
              <c:y val="1.9368110236220478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Century Gothic" panose="020B0502020202020204" pitchFamily="34" charset="0"/>
              </a:defRPr>
            </a:pPr>
            <a:endParaRPr lang="en-US"/>
          </a:p>
        </c:txPr>
        <c:crossAx val="33630464"/>
        <c:crosses val="autoZero"/>
        <c:crossBetween val="between"/>
        <c:dispUnits>
          <c:builtInUnit val="millions"/>
        </c:dispUnits>
      </c:valAx>
    </c:plotArea>
    <c:legend>
      <c:legendPos val="b"/>
      <c:layout/>
      <c:overlay val="0"/>
      <c:txPr>
        <a:bodyPr/>
        <a:lstStyle/>
        <a:p>
          <a:pPr>
            <a:defRPr sz="1000">
              <a:latin typeface="Century Gothic" panose="020B0502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473856209150332E-2"/>
          <c:y val="9.4663627572869183E-2"/>
          <c:w val="0.87826797385620914"/>
          <c:h val="0.84868444076069449"/>
        </c:manualLayout>
      </c:layout>
      <c:ofPieChart>
        <c:ofPieType val="bar"/>
        <c:varyColors val="1"/>
        <c:ser>
          <c:idx val="0"/>
          <c:order val="0"/>
          <c:dLbls>
            <c:dLbl>
              <c:idx val="0"/>
              <c:layout>
                <c:manualLayout>
                  <c:x val="0.13725490196078433"/>
                  <c:y val="-7.60233918128654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Street </a:t>
                    </a:r>
                  </a:p>
                  <a:p>
                    <a:r>
                      <a:rPr lang="en-US"/>
                      <a:t>Capital </a:t>
                    </a:r>
                  </a:p>
                  <a:p>
                    <a:r>
                      <a:rPr lang="en-US"/>
                      <a:t>Projects
1%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Debt!$M$4:$M$10</c:f>
              <c:strCache>
                <c:ptCount val="7"/>
                <c:pt idx="0">
                  <c:v>Capital Resources</c:v>
                </c:pt>
                <c:pt idx="1">
                  <c:v>Drainage</c:v>
                </c:pt>
                <c:pt idx="2">
                  <c:v>Sewer</c:v>
                </c:pt>
                <c:pt idx="3">
                  <c:v>Street</c:v>
                </c:pt>
                <c:pt idx="4">
                  <c:v>Water</c:v>
                </c:pt>
                <c:pt idx="5">
                  <c:v>Street Capital Projects</c:v>
                </c:pt>
                <c:pt idx="6">
                  <c:v>Other</c:v>
                </c:pt>
              </c:strCache>
            </c:strRef>
          </c:cat>
          <c:val>
            <c:numRef>
              <c:f>Debt!$N$4:$N$10</c:f>
              <c:numCache>
                <c:formatCode>_(* #,##0_);_(* \(#,##0\);_(* "-"_);_(@_)</c:formatCode>
                <c:ptCount val="7"/>
                <c:pt idx="0">
                  <c:v>91617548</c:v>
                </c:pt>
                <c:pt idx="1">
                  <c:v>1725281</c:v>
                </c:pt>
                <c:pt idx="2">
                  <c:v>21863168</c:v>
                </c:pt>
                <c:pt idx="3">
                  <c:v>16245927</c:v>
                </c:pt>
                <c:pt idx="4">
                  <c:v>61655365</c:v>
                </c:pt>
                <c:pt idx="5">
                  <c:v>2264491</c:v>
                </c:pt>
                <c:pt idx="6">
                  <c:v>25953724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gapWidth val="100"/>
        <c:splitType val="percent"/>
        <c:splitPos val="5"/>
        <c:secondPieSize val="40"/>
        <c:serLines/>
      </c:ofPie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4.9019607843137254E-3"/>
                  <c:y val="2.63157894736842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8823529411764705E-2"/>
                  <c:y val="-3.80116959064327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5359477124183009E-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"/>
                  <c:y val="8.771929824561349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2679738562091352E-3"/>
                  <c:y val="8.77192982456140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9019607843137254E-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Debt!$B$44:$B$49</c:f>
              <c:strCache>
                <c:ptCount val="6"/>
                <c:pt idx="0">
                  <c:v>LTGO Bonds</c:v>
                </c:pt>
                <c:pt idx="1">
                  <c:v>Long-Term Notes</c:v>
                </c:pt>
                <c:pt idx="2">
                  <c:v>Revenue Bonds</c:v>
                </c:pt>
                <c:pt idx="3">
                  <c:v>Interfund Loans</c:v>
                </c:pt>
                <c:pt idx="4">
                  <c:v>PW Trust Fund Loans</c:v>
                </c:pt>
                <c:pt idx="5">
                  <c:v>Other</c:v>
                </c:pt>
              </c:strCache>
            </c:strRef>
          </c:cat>
          <c:val>
            <c:numRef>
              <c:f>Debt!$C$44:$C$49</c:f>
              <c:numCache>
                <c:formatCode>_(* #,##0_);_(* \(#,##0\);_(* "-"_);_(@_)</c:formatCode>
                <c:ptCount val="6"/>
                <c:pt idx="0">
                  <c:v>120199590</c:v>
                </c:pt>
                <c:pt idx="1">
                  <c:v>40553574</c:v>
                </c:pt>
                <c:pt idx="2">
                  <c:v>42363125</c:v>
                </c:pt>
                <c:pt idx="3">
                  <c:v>7098067</c:v>
                </c:pt>
                <c:pt idx="4">
                  <c:v>7148866</c:v>
                </c:pt>
                <c:pt idx="5">
                  <c:v>3962282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298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rAngAx val="0"/>
      <c:perspective val="30"/>
    </c:view3D>
    <c:floor>
      <c:thickness val="0"/>
      <c:spPr>
        <a:solidFill>
          <a:schemeClr val="accent1">
            <a:alpha val="25000"/>
          </a:schemeClr>
        </a:solidFill>
      </c:spPr>
    </c:floor>
    <c:sideWall>
      <c:thickness val="0"/>
      <c:spPr>
        <a:solidFill>
          <a:schemeClr val="accent1">
            <a:alpha val="15000"/>
          </a:schemeClr>
        </a:solidFill>
      </c:spPr>
    </c:sideWall>
    <c:backWall>
      <c:thickness val="0"/>
      <c:spPr>
        <a:solidFill>
          <a:schemeClr val="accent1">
            <a:alpha val="15000"/>
          </a:schemeClr>
        </a:solidFill>
      </c:spPr>
    </c:backWall>
    <c:plotArea>
      <c:layout>
        <c:manualLayout>
          <c:layoutTarget val="inner"/>
          <c:xMode val="edge"/>
          <c:yMode val="edge"/>
          <c:x val="0.13682904243711108"/>
          <c:y val="0.11319999127532882"/>
          <c:w val="0.78410309947211643"/>
          <c:h val="0.6474320000634586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'GF Rev by Class'!$B$42</c:f>
              <c:strCache>
                <c:ptCount val="1"/>
                <c:pt idx="0">
                  <c:v> Property Taxes</c:v>
                </c:pt>
              </c:strCache>
            </c:strRef>
          </c:tx>
          <c:invertIfNegative val="0"/>
          <c:cat>
            <c:strRef>
              <c:f>('GF Rev by Class'!$C$41,'GF Rev by Class'!$E$41,'GF Rev by Class'!$G$41)</c:f>
              <c:strCache>
                <c:ptCount val="3"/>
                <c:pt idx="0">
                  <c:v>2015 Actual</c:v>
                </c:pt>
                <c:pt idx="1">
                  <c:v>2016 Actual</c:v>
                </c:pt>
                <c:pt idx="2">
                  <c:v>2017 Actual</c:v>
                </c:pt>
              </c:strCache>
            </c:strRef>
          </c:cat>
          <c:val>
            <c:numRef>
              <c:f>('GF Rev by Class'!$C$42,'GF Rev by Class'!$E$42,'GF Rev by Class'!$G$42)</c:f>
              <c:numCache>
                <c:formatCode>_(* #,##0_);_(* \(#,##0\);_(* "-"??_);_(@_)</c:formatCode>
                <c:ptCount val="3"/>
                <c:pt idx="0">
                  <c:v>22015525.280000001</c:v>
                </c:pt>
                <c:pt idx="1">
                  <c:v>22534440.609999999</c:v>
                </c:pt>
                <c:pt idx="2">
                  <c:v>22999863.91</c:v>
                </c:pt>
              </c:numCache>
            </c:numRef>
          </c:val>
        </c:ser>
        <c:ser>
          <c:idx val="1"/>
          <c:order val="1"/>
          <c:tx>
            <c:strRef>
              <c:f>'GF Rev by Class'!$B$43</c:f>
              <c:strCache>
                <c:ptCount val="1"/>
                <c:pt idx="0">
                  <c:v> Sales &amp; Use Tax</c:v>
                </c:pt>
              </c:strCache>
            </c:strRef>
          </c:tx>
          <c:invertIfNegative val="0"/>
          <c:cat>
            <c:strRef>
              <c:f>('GF Rev by Class'!$C$41,'GF Rev by Class'!$E$41,'GF Rev by Class'!$G$41)</c:f>
              <c:strCache>
                <c:ptCount val="3"/>
                <c:pt idx="0">
                  <c:v>2015 Actual</c:v>
                </c:pt>
                <c:pt idx="1">
                  <c:v>2016 Actual</c:v>
                </c:pt>
                <c:pt idx="2">
                  <c:v>2017 Actual</c:v>
                </c:pt>
              </c:strCache>
            </c:strRef>
          </c:cat>
          <c:val>
            <c:numRef>
              <c:f>('GF Rev by Class'!$C$43,'GF Rev by Class'!$E$43,'GF Rev by Class'!$G$43)</c:f>
              <c:numCache>
                <c:formatCode>_(* #,##0_);_(* \(#,##0\);_(* "-"??_);_(@_)</c:formatCode>
                <c:ptCount val="3"/>
                <c:pt idx="0">
                  <c:v>18583057.030000001</c:v>
                </c:pt>
                <c:pt idx="1">
                  <c:v>19814047.129999999</c:v>
                </c:pt>
                <c:pt idx="2">
                  <c:v>21109276.710000001</c:v>
                </c:pt>
              </c:numCache>
            </c:numRef>
          </c:val>
        </c:ser>
        <c:ser>
          <c:idx val="2"/>
          <c:order val="2"/>
          <c:tx>
            <c:strRef>
              <c:f>'GF Rev by Class'!$B$44</c:f>
              <c:strCache>
                <c:ptCount val="1"/>
                <c:pt idx="0">
                  <c:v> Utility Taxes</c:v>
                </c:pt>
              </c:strCache>
            </c:strRef>
          </c:tx>
          <c:invertIfNegative val="0"/>
          <c:cat>
            <c:strRef>
              <c:f>('GF Rev by Class'!$C$41,'GF Rev by Class'!$E$41,'GF Rev by Class'!$G$41)</c:f>
              <c:strCache>
                <c:ptCount val="3"/>
                <c:pt idx="0">
                  <c:v>2015 Actual</c:v>
                </c:pt>
                <c:pt idx="1">
                  <c:v>2016 Actual</c:v>
                </c:pt>
                <c:pt idx="2">
                  <c:v>2017 Actual</c:v>
                </c:pt>
              </c:strCache>
            </c:strRef>
          </c:cat>
          <c:val>
            <c:numRef>
              <c:f>('GF Rev by Class'!$C$44,'GF Rev by Class'!$E$44,'GF Rev by Class'!$G$44)</c:f>
              <c:numCache>
                <c:formatCode>_(* #,##0_);_(* \(#,##0\);_(* "-"??_);_(@_)</c:formatCode>
                <c:ptCount val="3"/>
                <c:pt idx="0">
                  <c:v>19708642.620000001</c:v>
                </c:pt>
                <c:pt idx="1">
                  <c:v>18490457.870000001</c:v>
                </c:pt>
                <c:pt idx="2">
                  <c:v>19648348.59</c:v>
                </c:pt>
              </c:numCache>
            </c:numRef>
          </c:val>
        </c:ser>
        <c:ser>
          <c:idx val="3"/>
          <c:order val="3"/>
          <c:tx>
            <c:strRef>
              <c:f>'GF Rev by Class'!$B$45</c:f>
              <c:strCache>
                <c:ptCount val="1"/>
                <c:pt idx="0">
                  <c:v> B&amp;O Taxes</c:v>
                </c:pt>
              </c:strCache>
            </c:strRef>
          </c:tx>
          <c:invertIfNegative val="0"/>
          <c:cat>
            <c:strRef>
              <c:f>('GF Rev by Class'!$C$41,'GF Rev by Class'!$E$41,'GF Rev by Class'!$G$41)</c:f>
              <c:strCache>
                <c:ptCount val="3"/>
                <c:pt idx="0">
                  <c:v>2015 Actual</c:v>
                </c:pt>
                <c:pt idx="1">
                  <c:v>2016 Actual</c:v>
                </c:pt>
                <c:pt idx="2">
                  <c:v>2017 Actual</c:v>
                </c:pt>
              </c:strCache>
            </c:strRef>
          </c:cat>
          <c:val>
            <c:numRef>
              <c:f>('GF Rev by Class'!$C$45,'GF Rev by Class'!$E$45,'GF Rev by Class'!$G$45)</c:f>
              <c:numCache>
                <c:formatCode>_(* #,##0_);_(* \(#,##0\);_(* "-"??_);_(@_)</c:formatCode>
                <c:ptCount val="3"/>
                <c:pt idx="0">
                  <c:v>7656220.0800000001</c:v>
                </c:pt>
                <c:pt idx="1">
                  <c:v>9311444.5899999999</c:v>
                </c:pt>
                <c:pt idx="2">
                  <c:v>9141800.4700000007</c:v>
                </c:pt>
              </c:numCache>
            </c:numRef>
          </c:val>
        </c:ser>
        <c:ser>
          <c:idx val="4"/>
          <c:order val="4"/>
          <c:tx>
            <c:strRef>
              <c:f>'GF Rev by Class'!$B$46</c:f>
              <c:strCache>
                <c:ptCount val="1"/>
                <c:pt idx="0">
                  <c:v> Other Revenues</c:v>
                </c:pt>
              </c:strCache>
            </c:strRef>
          </c:tx>
          <c:invertIfNegative val="0"/>
          <c:cat>
            <c:strRef>
              <c:f>('GF Rev by Class'!$C$41,'GF Rev by Class'!$E$41,'GF Rev by Class'!$G$41)</c:f>
              <c:strCache>
                <c:ptCount val="3"/>
                <c:pt idx="0">
                  <c:v>2015 Actual</c:v>
                </c:pt>
                <c:pt idx="1">
                  <c:v>2016 Actual</c:v>
                </c:pt>
                <c:pt idx="2">
                  <c:v>2017 Actual</c:v>
                </c:pt>
              </c:strCache>
            </c:strRef>
          </c:cat>
          <c:val>
            <c:numRef>
              <c:f>('GF Rev by Class'!$C$46,'GF Rev by Class'!$E$46,'GF Rev by Class'!$G$46)</c:f>
              <c:numCache>
                <c:formatCode>_(* #,##0_);_(* \(#,##0\);_(* "-"??_);_(@_)</c:formatCode>
                <c:ptCount val="3"/>
                <c:pt idx="0">
                  <c:v>22309103.43</c:v>
                </c:pt>
                <c:pt idx="1">
                  <c:v>24520651.309999999</c:v>
                </c:pt>
                <c:pt idx="2">
                  <c:v>27085322.600000001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653120"/>
        <c:axId val="55751424"/>
        <c:axId val="0"/>
      </c:bar3DChart>
      <c:catAx>
        <c:axId val="55653120"/>
        <c:scaling>
          <c:orientation val="minMax"/>
        </c:scaling>
        <c:delete val="0"/>
        <c:axPos val="b"/>
        <c:numFmt formatCode="_(* #,##0_);_(* \(#,##0\);_(* &quot;-&quot;??_);_(@_)" sourceLinked="1"/>
        <c:majorTickMark val="out"/>
        <c:minorTickMark val="none"/>
        <c:tickLblPos val="nextTo"/>
        <c:crossAx val="55751424"/>
        <c:crosses val="autoZero"/>
        <c:auto val="1"/>
        <c:lblAlgn val="ctr"/>
        <c:lblOffset val="100"/>
        <c:noMultiLvlLbl val="0"/>
      </c:catAx>
      <c:valAx>
        <c:axId val="55751424"/>
        <c:scaling>
          <c:orientation val="minMax"/>
          <c:max val="10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$ in Millions</a:t>
                </a:r>
              </a:p>
            </c:rich>
          </c:tx>
          <c:layout>
            <c:manualLayout>
              <c:xMode val="edge"/>
              <c:yMode val="edge"/>
              <c:x val="1.105971865876316E-2"/>
              <c:y val="2.8255429290175289E-2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55653120"/>
        <c:crosses val="autoZero"/>
        <c:crossBetween val="between"/>
        <c:majorUnit val="20000000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0.14015441328260933"/>
          <c:y val="0.86097324143646181"/>
          <c:w val="0.78156501223863883"/>
          <c:h val="0.1078245613685917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779819189268019E-2"/>
          <c:y val="8.0698975128108988E-2"/>
          <c:w val="0.87044133372217369"/>
          <c:h val="0.84430946131733531"/>
        </c:manualLayout>
      </c:layout>
      <c:ofPieChart>
        <c:ofPieType val="bar"/>
        <c:varyColors val="1"/>
        <c:ser>
          <c:idx val="0"/>
          <c:order val="0"/>
          <c:dLbls>
            <c:dLbl>
              <c:idx val="1"/>
              <c:layout>
                <c:manualLayout>
                  <c:x val="1.5432098765432098E-2"/>
                  <c:y val="0.13095206849143856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Sales &amp; </a:t>
                    </a:r>
                  </a:p>
                  <a:p>
                    <a:r>
                      <a:rPr lang="en-US" sz="800"/>
                      <a:t>Use Tax
21%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1.19047619047619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4464831804281346E-2"/>
                  <c:y val="-3.155818148339853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775"/>
                    </a:pPr>
                    <a:r>
                      <a:rPr lang="en-US" sz="775"/>
                      <a:t>Other Taxes</a:t>
                    </a:r>
                    <a:r>
                      <a:rPr lang="en-US" sz="775" baseline="0"/>
                      <a:t> </a:t>
                    </a:r>
                    <a:r>
                      <a:rPr lang="en-US" sz="775"/>
                      <a:t>1%</a:t>
                    </a:r>
                  </a:p>
                </c:rich>
              </c:tx>
              <c:spPr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800"/>
                      <a:t>Licenses &amp; Permits</a:t>
                    </a:r>
                    <a:r>
                      <a:rPr lang="en-US" sz="800" baseline="0"/>
                      <a:t> </a:t>
                    </a:r>
                  </a:p>
                  <a:p>
                    <a:r>
                      <a:rPr lang="en-US" sz="800"/>
                      <a:t>7%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800"/>
                      <a:t>Inter-governmental
8%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800"/>
                      <a:t>Charges for Services</a:t>
                    </a:r>
                    <a:r>
                      <a:rPr lang="en-US" sz="800" baseline="0"/>
                      <a:t> </a:t>
                    </a:r>
                  </a:p>
                  <a:p>
                    <a:r>
                      <a:rPr lang="en-US" sz="800"/>
                      <a:t>7%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pPr>
                      <a:defRPr sz="750"/>
                    </a:pPr>
                    <a:r>
                      <a:rPr lang="en-US" sz="750"/>
                      <a:t>Fines &amp; Forfeits</a:t>
                    </a:r>
                    <a:r>
                      <a:rPr lang="en-US" sz="750" baseline="0"/>
                      <a:t> </a:t>
                    </a:r>
                    <a:r>
                      <a:rPr lang="en-US" sz="750"/>
                      <a:t>2%</a:t>
                    </a:r>
                  </a:p>
                </c:rich>
              </c:tx>
              <c:spPr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pPr>
                      <a:defRPr sz="750"/>
                    </a:pPr>
                    <a:r>
                      <a:rPr lang="en-US" sz="750"/>
                      <a:t>Interest &amp; Misc</a:t>
                    </a:r>
                    <a:r>
                      <a:rPr lang="en-US" sz="750" baseline="0"/>
                      <a:t> </a:t>
                    </a:r>
                    <a:r>
                      <a:rPr lang="en-US" sz="750"/>
                      <a:t>2%</a:t>
                    </a:r>
                  </a:p>
                </c:rich>
              </c:tx>
              <c:spPr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'GF Rev by Class'!$B$5:$B$14</c:f>
              <c:strCache>
                <c:ptCount val="10"/>
                <c:pt idx="0">
                  <c:v>Property Taxes</c:v>
                </c:pt>
                <c:pt idx="1">
                  <c:v>Sales &amp; Use Tax</c:v>
                </c:pt>
                <c:pt idx="2">
                  <c:v>Utility Taxes</c:v>
                </c:pt>
                <c:pt idx="3">
                  <c:v>B&amp;O Taxes</c:v>
                </c:pt>
                <c:pt idx="4">
                  <c:v>Other Taxes</c:v>
                </c:pt>
                <c:pt idx="5">
                  <c:v>Licenses &amp; Permits</c:v>
                </c:pt>
                <c:pt idx="6">
                  <c:v>Intergovernmental</c:v>
                </c:pt>
                <c:pt idx="7">
                  <c:v>Chgs for Services</c:v>
                </c:pt>
                <c:pt idx="8">
                  <c:v>Fines &amp; Forfeits</c:v>
                </c:pt>
                <c:pt idx="9">
                  <c:v>Interest &amp; Misc</c:v>
                </c:pt>
              </c:strCache>
            </c:strRef>
          </c:cat>
          <c:val>
            <c:numRef>
              <c:f>'GF Rev by Class'!$G$5:$G$14</c:f>
              <c:numCache>
                <c:formatCode>_(* #,##0_);_(* \(#,##0\);_(* "-"??_);_(@_)</c:formatCode>
                <c:ptCount val="10"/>
                <c:pt idx="0">
                  <c:v>22999863.91</c:v>
                </c:pt>
                <c:pt idx="1">
                  <c:v>21109276.710000001</c:v>
                </c:pt>
                <c:pt idx="2">
                  <c:v>19648348.59</c:v>
                </c:pt>
                <c:pt idx="3">
                  <c:v>9141800.4700000007</c:v>
                </c:pt>
                <c:pt idx="4">
                  <c:v>902556.76</c:v>
                </c:pt>
                <c:pt idx="5">
                  <c:v>6962129.5800000001</c:v>
                </c:pt>
                <c:pt idx="6">
                  <c:v>8100520.2699999996</c:v>
                </c:pt>
                <c:pt idx="7">
                  <c:v>7328566.6100000003</c:v>
                </c:pt>
                <c:pt idx="8">
                  <c:v>1549964.14</c:v>
                </c:pt>
                <c:pt idx="9">
                  <c:v>2241585.2400000002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gapWidth val="100"/>
        <c:splitType val="percent"/>
        <c:splitPos val="9"/>
        <c:secondPieSize val="127"/>
        <c:serLines/>
      </c:ofPieChart>
      <c:spPr>
        <a:scene3d>
          <a:camera prst="orthographicFront"/>
          <a:lightRig rig="threePt" dir="t"/>
        </a:scene3d>
        <a:sp3d>
          <a:bevelB/>
        </a:sp3d>
      </c:spPr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Property Tax</a:t>
            </a:r>
          </a:p>
        </c:rich>
      </c:tx>
      <c:layout/>
      <c:overlay val="0"/>
    </c:title>
    <c:autoTitleDeleted val="0"/>
    <c:view3D>
      <c:rotX val="0"/>
      <c:rotY val="0"/>
      <c:rAngAx val="0"/>
      <c:perspective val="60"/>
    </c:view3D>
    <c:floor>
      <c:thickness val="0"/>
      <c:spPr>
        <a:solidFill>
          <a:schemeClr val="accent1">
            <a:alpha val="25000"/>
          </a:schemeClr>
        </a:solidFill>
      </c:spPr>
    </c:floor>
    <c:sideWall>
      <c:thickness val="0"/>
      <c:spPr>
        <a:solidFill>
          <a:schemeClr val="accent1">
            <a:alpha val="15000"/>
          </a:schemeClr>
        </a:solidFill>
      </c:spPr>
    </c:sideWall>
    <c:backWall>
      <c:thickness val="0"/>
      <c:spPr>
        <a:solidFill>
          <a:schemeClr val="accent1">
            <a:alpha val="15000"/>
          </a:schemeClr>
        </a:solidFill>
      </c:spPr>
    </c:backWall>
    <c:plotArea>
      <c:layout>
        <c:manualLayout>
          <c:layoutTarget val="inner"/>
          <c:xMode val="edge"/>
          <c:yMode val="edge"/>
          <c:x val="0.15724245406824147"/>
          <c:y val="0.18865740740740741"/>
          <c:w val="0.80456310148731414"/>
          <c:h val="0.6190066345873432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'GF Rev'!$K$114</c:f>
              <c:strCache>
                <c:ptCount val="1"/>
                <c:pt idx="0">
                  <c:v> 2015 Actual</c:v>
                </c:pt>
              </c:strCache>
            </c:strRef>
          </c:tx>
          <c:invertIfNegative val="0"/>
          <c:cat>
            <c:strRef>
              <c:f>'GF Rev'!$L$112:$O$112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'GF Rev'!$L$114:$O$114</c:f>
              <c:numCache>
                <c:formatCode>_(* #,##0_);_(* \(#,##0\);_(* "-"??_);_(@_)</c:formatCode>
                <c:ptCount val="4"/>
                <c:pt idx="0">
                  <c:v>885568.16</c:v>
                </c:pt>
                <c:pt idx="1">
                  <c:v>11519400.370000001</c:v>
                </c:pt>
                <c:pt idx="2">
                  <c:v>12204370.370000001</c:v>
                </c:pt>
                <c:pt idx="3">
                  <c:v>22015525.280000001</c:v>
                </c:pt>
              </c:numCache>
            </c:numRef>
          </c:val>
        </c:ser>
        <c:ser>
          <c:idx val="0"/>
          <c:order val="1"/>
          <c:tx>
            <c:strRef>
              <c:f>'GF Rev'!$K$115</c:f>
              <c:strCache>
                <c:ptCount val="1"/>
                <c:pt idx="0">
                  <c:v> 2016 Actual</c:v>
                </c:pt>
              </c:strCache>
            </c:strRef>
          </c:tx>
          <c:invertIfNegative val="0"/>
          <c:cat>
            <c:strRef>
              <c:f>'GF Rev'!$L$112:$O$112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'GF Rev'!$L$115:$O$115</c:f>
              <c:numCache>
                <c:formatCode>_(* #,##0_);_(* \(#,##0\);_(* "-"??_);_(@_)</c:formatCode>
                <c:ptCount val="4"/>
                <c:pt idx="0">
                  <c:v>917534.29999999993</c:v>
                </c:pt>
                <c:pt idx="1">
                  <c:v>11855794.450000001</c:v>
                </c:pt>
                <c:pt idx="2">
                  <c:v>12440688.280000003</c:v>
                </c:pt>
                <c:pt idx="3">
                  <c:v>22534440.610000003</c:v>
                </c:pt>
              </c:numCache>
            </c:numRef>
          </c:val>
        </c:ser>
        <c:ser>
          <c:idx val="2"/>
          <c:order val="2"/>
          <c:tx>
            <c:strRef>
              <c:f>'GF Rev'!$K$116</c:f>
              <c:strCache>
                <c:ptCount val="1"/>
                <c:pt idx="0">
                  <c:v> 2017 Actual</c:v>
                </c:pt>
              </c:strCache>
            </c:strRef>
          </c:tx>
          <c:invertIfNegative val="0"/>
          <c:cat>
            <c:strRef>
              <c:f>'GF Rev'!$L$112:$O$112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'GF Rev'!$L$116:$O$116</c:f>
              <c:numCache>
                <c:formatCode>_(* #,##0_);_(* \(#,##0\);_(* "-"??_);_(@_)</c:formatCode>
                <c:ptCount val="4"/>
                <c:pt idx="0">
                  <c:v>908077.16999999993</c:v>
                </c:pt>
                <c:pt idx="1">
                  <c:v>12108518.819999998</c:v>
                </c:pt>
                <c:pt idx="2">
                  <c:v>12780604.539999999</c:v>
                </c:pt>
                <c:pt idx="3">
                  <c:v>22999863.91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120064"/>
        <c:axId val="120121600"/>
        <c:axId val="0"/>
      </c:bar3DChart>
      <c:catAx>
        <c:axId val="12012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20121600"/>
        <c:crosses val="autoZero"/>
        <c:auto val="1"/>
        <c:lblAlgn val="ctr"/>
        <c:lblOffset val="100"/>
        <c:noMultiLvlLbl val="0"/>
      </c:catAx>
      <c:valAx>
        <c:axId val="120121600"/>
        <c:scaling>
          <c:orientation val="minMax"/>
          <c:max val="25000000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120120064"/>
        <c:crosses val="autoZero"/>
        <c:crossBetween val="between"/>
        <c:majorUnit val="5000000"/>
        <c:minorUnit val="1000000"/>
        <c:dispUnits>
          <c:builtInUnit val="millions"/>
          <c:dispUnitsLbl>
            <c:layout>
              <c:manualLayout>
                <c:xMode val="edge"/>
                <c:yMode val="edge"/>
                <c:x val="1.9097222222222224E-2"/>
                <c:y val="0.37549603174603174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$ in Millions</a:t>
                  </a:r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0.14180036089238843"/>
          <c:y val="0.908416447944007"/>
          <c:w val="0.83042186132983375"/>
          <c:h val="7.0598675165604294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Sales Tax</a:t>
            </a:r>
          </a:p>
        </c:rich>
      </c:tx>
      <c:layout/>
      <c:overlay val="0"/>
    </c:title>
    <c:autoTitleDeleted val="0"/>
    <c:view3D>
      <c:rotX val="0"/>
      <c:rotY val="0"/>
      <c:rAngAx val="0"/>
      <c:perspective val="60"/>
    </c:view3D>
    <c:floor>
      <c:thickness val="0"/>
      <c:spPr>
        <a:solidFill>
          <a:schemeClr val="accent1">
            <a:alpha val="25000"/>
          </a:schemeClr>
        </a:solidFill>
      </c:spPr>
    </c:floor>
    <c:sideWall>
      <c:thickness val="0"/>
      <c:spPr>
        <a:solidFill>
          <a:schemeClr val="accent1">
            <a:alpha val="15000"/>
          </a:schemeClr>
        </a:solidFill>
      </c:spPr>
    </c:sideWall>
    <c:backWall>
      <c:thickness val="0"/>
      <c:spPr>
        <a:solidFill>
          <a:schemeClr val="accent1">
            <a:alpha val="15000"/>
          </a:schemeClr>
        </a:solidFill>
      </c:spPr>
    </c:backWall>
    <c:plotArea>
      <c:layout>
        <c:manualLayout>
          <c:layoutTarget val="inner"/>
          <c:xMode val="edge"/>
          <c:yMode val="edge"/>
          <c:x val="0.15897856517935258"/>
          <c:y val="0.18599482356372121"/>
          <c:w val="0.80332321741032375"/>
          <c:h val="0.62297462817147853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'GF Rev'!$K$125</c:f>
              <c:strCache>
                <c:ptCount val="1"/>
                <c:pt idx="0">
                  <c:v> 2015 Actual</c:v>
                </c:pt>
              </c:strCache>
            </c:strRef>
          </c:tx>
          <c:invertIfNegative val="0"/>
          <c:cat>
            <c:strRef>
              <c:f>'GF Rev'!$L$123:$O$123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'GF Rev'!$L$125:$O$125</c:f>
              <c:numCache>
                <c:formatCode>_(* #,##0_);_(* \(#,##0\);_(* "-"??_);_(@_)</c:formatCode>
                <c:ptCount val="4"/>
                <c:pt idx="0">
                  <c:v>4666691.84</c:v>
                </c:pt>
                <c:pt idx="1">
                  <c:v>8900564.8699999992</c:v>
                </c:pt>
                <c:pt idx="2">
                  <c:v>13642154.09</c:v>
                </c:pt>
                <c:pt idx="3">
                  <c:v>18583057.030000001</c:v>
                </c:pt>
              </c:numCache>
            </c:numRef>
          </c:val>
        </c:ser>
        <c:ser>
          <c:idx val="0"/>
          <c:order val="1"/>
          <c:tx>
            <c:strRef>
              <c:f>'GF Rev'!$K$126</c:f>
              <c:strCache>
                <c:ptCount val="1"/>
                <c:pt idx="0">
                  <c:v> 2016 Actual</c:v>
                </c:pt>
              </c:strCache>
            </c:strRef>
          </c:tx>
          <c:invertIfNegative val="0"/>
          <c:cat>
            <c:strRef>
              <c:f>'GF Rev'!$L$123:$O$123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'GF Rev'!$L$126:$O$126</c:f>
              <c:numCache>
                <c:formatCode>_(* #,##0_);_(* \(#,##0\);_(* "-"??_);_(@_)</c:formatCode>
                <c:ptCount val="4"/>
                <c:pt idx="0">
                  <c:v>5005487.92</c:v>
                </c:pt>
                <c:pt idx="1">
                  <c:v>9555396.9199999999</c:v>
                </c:pt>
                <c:pt idx="2">
                  <c:v>14507647.16</c:v>
                </c:pt>
                <c:pt idx="3">
                  <c:v>19814047.129999999</c:v>
                </c:pt>
              </c:numCache>
            </c:numRef>
          </c:val>
        </c:ser>
        <c:ser>
          <c:idx val="2"/>
          <c:order val="2"/>
          <c:tx>
            <c:strRef>
              <c:f>'GF Rev'!$K$127</c:f>
              <c:strCache>
                <c:ptCount val="1"/>
                <c:pt idx="0">
                  <c:v> 2017 Actual</c:v>
                </c:pt>
              </c:strCache>
            </c:strRef>
          </c:tx>
          <c:invertIfNegative val="0"/>
          <c:cat>
            <c:strRef>
              <c:f>'GF Rev'!$L$123:$O$123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'GF Rev'!$L$127:$O$127</c:f>
              <c:numCache>
                <c:formatCode>_(* #,##0_);_(* \(#,##0\);_(* "-"??_);_(@_)</c:formatCode>
                <c:ptCount val="4"/>
                <c:pt idx="0">
                  <c:v>5221834.7699999996</c:v>
                </c:pt>
                <c:pt idx="1">
                  <c:v>10191236.699999999</c:v>
                </c:pt>
                <c:pt idx="2">
                  <c:v>15587110.539999999</c:v>
                </c:pt>
                <c:pt idx="3">
                  <c:v>21109276.709999997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395712"/>
        <c:axId val="125397248"/>
        <c:axId val="0"/>
      </c:bar3DChart>
      <c:catAx>
        <c:axId val="125395712"/>
        <c:scaling>
          <c:orientation val="minMax"/>
        </c:scaling>
        <c:delete val="0"/>
        <c:axPos val="b"/>
        <c:majorTickMark val="out"/>
        <c:minorTickMark val="none"/>
        <c:tickLblPos val="nextTo"/>
        <c:crossAx val="125397248"/>
        <c:crosses val="autoZero"/>
        <c:auto val="1"/>
        <c:lblAlgn val="ctr"/>
        <c:lblOffset val="100"/>
        <c:noMultiLvlLbl val="0"/>
      </c:catAx>
      <c:valAx>
        <c:axId val="12539724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12539571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9097222222222224E-2"/>
                <c:y val="0.38076998187726541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$ in Millions</a:t>
                  </a:r>
                </a:p>
              </c:rich>
            </c:tx>
          </c:dispUnitsLbl>
        </c:dispUnits>
      </c:valAx>
      <c:spPr>
        <a:noFill/>
      </c:spPr>
    </c:plotArea>
    <c:legend>
      <c:legendPos val="b"/>
      <c:layout>
        <c:manualLayout>
          <c:xMode val="edge"/>
          <c:yMode val="edge"/>
          <c:x val="0.1209670275590551"/>
          <c:y val="0.90544025746781653"/>
          <c:w val="0.87556075021872271"/>
          <c:h val="7.0245603431819695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0.59326</cdr:x>
      <cdr:y>0.09078</cdr:y>
    </cdr:from>
    <cdr:to>
      <cdr:x>0.71196</cdr:x>
      <cdr:y>0.18837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4600" y="312141"/>
          <a:ext cx="503121" cy="3355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en-US" sz="900"/>
            <a:t>5.6%</a:t>
          </a:r>
        </a:p>
      </cdr:txBody>
    </cdr:sp>
  </cdr:relSizeAnchor>
  <cdr:relSizeAnchor xmlns:cdr="http://schemas.openxmlformats.org/drawingml/2006/chartDrawing">
    <cdr:from>
      <cdr:x>0.34607</cdr:x>
      <cdr:y>0.15053</cdr:y>
    </cdr:from>
    <cdr:to>
      <cdr:x>0.47045</cdr:x>
      <cdr:y>0.24654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466850" y="517614"/>
          <a:ext cx="527204" cy="330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dirty="0"/>
            <a:t>4.9%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0.09479</cdr:x>
      <cdr:y>0.24381</cdr:y>
    </cdr:from>
    <cdr:to>
      <cdr:x>0.95735</cdr:x>
      <cdr:y>0.24381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762000" y="1219200"/>
          <a:ext cx="693420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0.36574</cdr:x>
      <cdr:y>0.19401</cdr:y>
    </cdr:from>
    <cdr:to>
      <cdr:x>0.49074</cdr:x>
      <cdr:y>0.26172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04950" y="709614"/>
          <a:ext cx="514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900"/>
            <a:t>4.95%</a:t>
          </a:r>
        </a:p>
      </cdr:txBody>
    </cdr:sp>
  </cdr:relSizeAnchor>
  <cdr:relSizeAnchor xmlns:cdr="http://schemas.openxmlformats.org/drawingml/2006/chartDrawing">
    <cdr:from>
      <cdr:x>0.6142</cdr:x>
      <cdr:y>0.13108</cdr:y>
    </cdr:from>
    <cdr:to>
      <cdr:x>0.7392</cdr:x>
      <cdr:y>0.19878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27300" y="479425"/>
          <a:ext cx="514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8.5%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0.34722</cdr:x>
      <cdr:y>0.18472</cdr:y>
    </cdr:from>
    <cdr:to>
      <cdr:x>0.49306</cdr:x>
      <cdr:y>0.26528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50" y="633413"/>
          <a:ext cx="6000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n-US" sz="900"/>
            <a:t>20.0%</a:t>
          </a:r>
        </a:p>
      </cdr:txBody>
    </cdr:sp>
  </cdr:relSizeAnchor>
  <cdr:relSizeAnchor xmlns:cdr="http://schemas.openxmlformats.org/drawingml/2006/chartDrawing">
    <cdr:from>
      <cdr:x>0.59568</cdr:x>
      <cdr:y>0.10648</cdr:y>
    </cdr:from>
    <cdr:to>
      <cdr:x>0.74151</cdr:x>
      <cdr:y>0.18704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51100" y="365125"/>
          <a:ext cx="60007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(0.4%)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absSizeAnchor xmlns:cdr="http://schemas.openxmlformats.org/drawingml/2006/chartDrawing">
    <cdr:from>
      <cdr:x>0.1</cdr:x>
      <cdr:y>0.20635</cdr:y>
    </cdr:from>
    <cdr:ext cx="6896100" cy="0"/>
    <cdr:cxnSp macro="">
      <cdr:nvCxnSpPr>
        <cdr:cNvPr id="3" name="Straight Connector 2"/>
        <cdr:cNvCxnSpPr/>
      </cdr:nvCxnSpPr>
      <cdr:spPr>
        <a:xfrm xmlns:a="http://schemas.openxmlformats.org/drawingml/2006/main">
          <a:off x="800100" y="990600"/>
          <a:ext cx="689610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abs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0.35417</cdr:x>
      <cdr:y>0.10301</cdr:y>
    </cdr:from>
    <cdr:to>
      <cdr:x>0.45833</cdr:x>
      <cdr:y>0.14931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9250" y="423863"/>
          <a:ext cx="4762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0.36667</cdr:x>
      <cdr:y>0.18866</cdr:y>
    </cdr:from>
    <cdr:to>
      <cdr:x>0.48125</cdr:x>
      <cdr:y>0.25347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76400" y="776288"/>
          <a:ext cx="52387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n-US" sz="900"/>
            <a:t>11.4%</a:t>
          </a:r>
        </a:p>
      </cdr:txBody>
    </cdr:sp>
  </cdr:relSizeAnchor>
  <cdr:relSizeAnchor xmlns:cdr="http://schemas.openxmlformats.org/drawingml/2006/chartDrawing">
    <cdr:from>
      <cdr:x>0.62361</cdr:x>
      <cdr:y>0.11883</cdr:y>
    </cdr:from>
    <cdr:to>
      <cdr:x>0.73819</cdr:x>
      <cdr:y>0.18364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851150" y="488950"/>
          <a:ext cx="52387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3.9%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41" tIns="46671" rIns="93341" bIns="466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41" tIns="46671" rIns="93341" bIns="46671" rtlCol="0"/>
          <a:lstStyle>
            <a:lvl1pPr algn="r">
              <a:defRPr sz="1200"/>
            </a:lvl1pPr>
          </a:lstStyle>
          <a:p>
            <a:fld id="{F6970D4E-02F1-4269-9B56-FAD57C6340A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41" tIns="46671" rIns="93341" bIns="466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41" tIns="46671" rIns="93341" bIns="46671" rtlCol="0" anchor="b"/>
          <a:lstStyle>
            <a:lvl1pPr algn="r">
              <a:defRPr sz="1200"/>
            </a:lvl1pPr>
          </a:lstStyle>
          <a:p>
            <a:fld id="{81DC6514-3BD2-4850-B0B3-A0DAFD106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03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41" tIns="46671" rIns="93341" bIns="466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41" tIns="46671" rIns="93341" bIns="46671" rtlCol="0"/>
          <a:lstStyle>
            <a:lvl1pPr algn="r">
              <a:defRPr sz="1200"/>
            </a:lvl1pPr>
          </a:lstStyle>
          <a:p>
            <a:fld id="{5FC8C0D1-A748-4BAF-A894-4D458811A2B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1" tIns="46671" rIns="93341" bIns="466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41" tIns="46671" rIns="93341" bIns="4667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41" tIns="46671" rIns="93341" bIns="466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41" tIns="46671" rIns="93341" bIns="46671" rtlCol="0" anchor="b"/>
          <a:lstStyle>
            <a:lvl1pPr algn="r">
              <a:defRPr sz="1200"/>
            </a:lvl1pPr>
          </a:lstStyle>
          <a:p>
            <a:fld id="{107666D3-8037-456C-87D8-319BAE03A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3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666D3-8037-456C-87D8-319BAE03AE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666D3-8037-456C-87D8-319BAE03AE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1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666D3-8037-456C-87D8-319BAE03AE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1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666D3-8037-456C-87D8-319BAE03AE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1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666D3-8037-456C-87D8-319BAE03AE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2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en-US" smtClean="0"/>
              <a:t>05/16/2017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Council Workshop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4622701-C891-4795-9BB5-E3132770067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Council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Council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n-US" smtClean="0"/>
              <a:t>05/16/2017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622701-C891-4795-9BB5-E313277006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Council Workshop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en-US" smtClean="0"/>
              <a:t>05/16/2017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Council Workshop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4622701-C891-4795-9BB5-E3132770067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Council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05/16/2017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Council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05/16/2017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622701-C891-4795-9BB5-E313277006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Council Workshop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Council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n-US" smtClean="0"/>
              <a:t>05/16/2017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622701-C891-4795-9BB5-E3132770067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Council Workshop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05/16/2017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622701-C891-4795-9BB5-E3132770067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Council Workshop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05/16/2017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Council Workshop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4622701-C891-4795-9BB5-E313277006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905000"/>
            <a:ext cx="6172200" cy="1894362"/>
          </a:xfrm>
        </p:spPr>
        <p:txBody>
          <a:bodyPr anchor="ctr">
            <a:normAutofit fontScale="90000"/>
          </a:bodyPr>
          <a:lstStyle/>
          <a:p>
            <a:r>
              <a:rPr lang="en-US" sz="4000" dirty="0" smtClean="0"/>
              <a:t>City of Kent, WA</a:t>
            </a:r>
            <a:br>
              <a:rPr lang="en-US" sz="4000" dirty="0" smtClean="0"/>
            </a:br>
            <a:r>
              <a:rPr lang="en-US" sz="4000" dirty="0" smtClean="0"/>
              <a:t>2017 Year-End Financial Report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1120" y="5410200"/>
            <a:ext cx="6461760" cy="1066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Council Workshop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May 01, 2018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8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8382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Total City Debt Service (By Type)</a:t>
            </a:r>
            <a:endParaRPr lang="en-US" sz="33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 rot="5400000">
            <a:off x="7462467" y="4033467"/>
            <a:ext cx="3200400" cy="162666"/>
          </a:xfrm>
        </p:spPr>
        <p:txBody>
          <a:bodyPr/>
          <a:lstStyle/>
          <a:p>
            <a:r>
              <a:rPr lang="en-US" dirty="0"/>
              <a:t>Council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627252"/>
              </p:ext>
            </p:extLst>
          </p:nvPr>
        </p:nvGraphicFramePr>
        <p:xfrm>
          <a:off x="228600" y="5638800"/>
          <a:ext cx="78486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075"/>
                <a:gridCol w="981075"/>
                <a:gridCol w="981075"/>
                <a:gridCol w="981075"/>
                <a:gridCol w="981075"/>
                <a:gridCol w="981075"/>
                <a:gridCol w="981075"/>
                <a:gridCol w="98107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LTGO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Long-Term Notes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Revenue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Internal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PW Trust Fund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Other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Total</a:t>
                      </a:r>
                      <a:endParaRPr lang="en-US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Outstanding Balance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120,199,590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40,553,574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42,363,125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7,098,067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7,148,866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3,962,282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221,325,504</a:t>
                      </a:r>
                      <a:endParaRPr lang="en-US" sz="9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785325"/>
              </p:ext>
            </p:extLst>
          </p:nvPr>
        </p:nvGraphicFramePr>
        <p:xfrm>
          <a:off x="304800" y="1257300"/>
          <a:ext cx="7772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621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696200" cy="1371600"/>
          </a:xfrm>
          <a:solidFill>
            <a:schemeClr val="tx2">
              <a:lumMod val="75000"/>
            </a:schemeClr>
          </a:solidFill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2017 Year end financial report: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185660" y="4251960"/>
            <a:ext cx="3657600" cy="182880"/>
          </a:xfrm>
        </p:spPr>
        <p:txBody>
          <a:bodyPr/>
          <a:lstStyle/>
          <a:p>
            <a:r>
              <a:rPr lang="en-US" dirty="0"/>
              <a:t>Council Workshop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371600" y="4953000"/>
            <a:ext cx="533400" cy="457200"/>
          </a:xfrm>
        </p:spPr>
        <p:txBody>
          <a:bodyPr>
            <a:noAutofit/>
          </a:bodyPr>
          <a:lstStyle/>
          <a:p>
            <a:fld id="{14622701-C891-4795-9BB5-E313277006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5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962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General </a:t>
            </a:r>
            <a:r>
              <a:rPr lang="en-US" sz="3600" dirty="0" smtClean="0"/>
              <a:t>Fund</a:t>
            </a:r>
            <a:r>
              <a:rPr lang="en-US" sz="3600" dirty="0"/>
              <a:t> </a:t>
            </a:r>
            <a:r>
              <a:rPr lang="en-US" sz="3600" dirty="0" smtClean="0"/>
              <a:t>Revenue Variance</a:t>
            </a:r>
            <a:br>
              <a:rPr lang="en-US" sz="3600" dirty="0" smtClean="0"/>
            </a:br>
            <a:r>
              <a:rPr lang="en-US" sz="2000" dirty="0" smtClean="0"/>
              <a:t>(does not include transfers in from other funds)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424304" y="3777095"/>
            <a:ext cx="3200400" cy="218209"/>
          </a:xfrm>
        </p:spPr>
        <p:txBody>
          <a:bodyPr/>
          <a:lstStyle/>
          <a:p>
            <a:r>
              <a:rPr lang="en-US" smtClean="0"/>
              <a:t>Council Workshop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27126723"/>
              </p:ext>
            </p:extLst>
          </p:nvPr>
        </p:nvGraphicFramePr>
        <p:xfrm>
          <a:off x="533400" y="4876800"/>
          <a:ext cx="7391400" cy="18135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629103"/>
                <a:gridCol w="1147091"/>
                <a:gridCol w="1186206"/>
                <a:gridCol w="1151642"/>
                <a:gridCol w="1134358"/>
                <a:gridCol w="1143000"/>
              </a:tblGrid>
              <a:tr h="22860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2016</a:t>
                      </a:r>
                    </a:p>
                    <a:p>
                      <a:pPr algn="ctr"/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2017</a:t>
                      </a:r>
                    </a:p>
                    <a:p>
                      <a:pPr algn="ctr"/>
                      <a:r>
                        <a:rPr lang="en-US" sz="1100" dirty="0" smtClean="0"/>
                        <a:t>Budget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2017</a:t>
                      </a:r>
                    </a:p>
                    <a:p>
                      <a:pPr algn="ctr"/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Budget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 smtClean="0"/>
                        <a:t>Variance</a:t>
                      </a:r>
                    </a:p>
                    <a:p>
                      <a:pPr algn="ctr"/>
                      <a:r>
                        <a:rPr lang="en-US" sz="1100" dirty="0" smtClean="0"/>
                        <a:t>Amount                    %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Property</a:t>
                      </a:r>
                      <a:r>
                        <a:rPr lang="en-US" sz="900" b="1" baseline="0" dirty="0" smtClean="0">
                          <a:latin typeface="+mn-lt"/>
                        </a:rPr>
                        <a:t> Tax</a:t>
                      </a:r>
                      <a:endParaRPr lang="en-US" sz="9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22,534,441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22,782,330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22,999,864</a:t>
                      </a: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217,534</a:t>
                      </a: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Sales</a:t>
                      </a:r>
                      <a:r>
                        <a:rPr lang="en-US" sz="900" b="1" baseline="0" dirty="0" smtClean="0">
                          <a:latin typeface="+mn-lt"/>
                        </a:rPr>
                        <a:t> Tax</a:t>
                      </a:r>
                      <a:endParaRPr lang="en-US" sz="9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19,814,047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19,756,570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21,109,277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1,352,707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6.8%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Utility 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18,490,458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18,947,950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19,648,349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700,399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B&amp;O 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9,311,445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9,210,000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9,141,800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68,200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(0.7%)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Other</a:t>
                      </a:r>
                      <a:r>
                        <a:rPr lang="en-US" sz="900" b="1" baseline="0" dirty="0" smtClean="0">
                          <a:latin typeface="+mn-lt"/>
                        </a:rPr>
                        <a:t> Revenue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24,520,651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22,843,080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27,085,323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4,242,243</a:t>
                      </a: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14478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94,671,042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93,539,930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99,984,612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6,444,682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6.9%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</a:tbl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123102"/>
              </p:ext>
            </p:extLst>
          </p:nvPr>
        </p:nvGraphicFramePr>
        <p:xfrm>
          <a:off x="228600" y="1295400"/>
          <a:ext cx="4114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359502"/>
              </p:ext>
            </p:extLst>
          </p:nvPr>
        </p:nvGraphicFramePr>
        <p:xfrm>
          <a:off x="4267200" y="1219200"/>
          <a:ext cx="448056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7506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962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General Fund </a:t>
            </a:r>
            <a:r>
              <a:rPr lang="en-US" sz="3600" dirty="0" smtClean="0"/>
              <a:t>Revenues by Tax Type</a:t>
            </a:r>
            <a:r>
              <a:rPr lang="en-US" sz="1600" dirty="0"/>
              <a:t/>
            </a:r>
            <a:br>
              <a:rPr lang="en-US" sz="1600" dirty="0"/>
            </a:b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7467600" y="4038600"/>
            <a:ext cx="3200400" cy="152400"/>
          </a:xfrm>
        </p:spPr>
        <p:txBody>
          <a:bodyPr/>
          <a:lstStyle/>
          <a:p>
            <a:r>
              <a:rPr lang="en-US" dirty="0" smtClean="0"/>
              <a:t>Council Workshop</a:t>
            </a:r>
            <a:endParaRPr lang="en-US" dirty="0"/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862411"/>
              </p:ext>
            </p:extLst>
          </p:nvPr>
        </p:nvGraphicFramePr>
        <p:xfrm>
          <a:off x="404286" y="914399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553494"/>
              </p:ext>
            </p:extLst>
          </p:nvPr>
        </p:nvGraphicFramePr>
        <p:xfrm>
          <a:off x="4267200" y="914400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345091"/>
              </p:ext>
            </p:extLst>
          </p:nvPr>
        </p:nvGraphicFramePr>
        <p:xfrm>
          <a:off x="404284" y="3888315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530478"/>
              </p:ext>
            </p:extLst>
          </p:nvPr>
        </p:nvGraphicFramePr>
        <p:xfrm>
          <a:off x="4256617" y="3888315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7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962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General </a:t>
            </a:r>
            <a:r>
              <a:rPr lang="en-US" sz="3600" dirty="0" smtClean="0"/>
              <a:t>Fund</a:t>
            </a:r>
            <a:r>
              <a:rPr lang="en-US" sz="3600" dirty="0"/>
              <a:t> </a:t>
            </a:r>
            <a:r>
              <a:rPr lang="en-US" sz="3600" dirty="0" smtClean="0"/>
              <a:t>Revenue Comparison</a:t>
            </a:r>
            <a:br>
              <a:rPr lang="en-US" sz="3600" dirty="0" smtClean="0"/>
            </a:br>
            <a:r>
              <a:rPr lang="en-US" sz="2000" dirty="0" smtClean="0"/>
              <a:t>(does not include transfers in from other funds)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467600" y="4038600"/>
            <a:ext cx="3200400" cy="152400"/>
          </a:xfrm>
        </p:spPr>
        <p:txBody>
          <a:bodyPr/>
          <a:lstStyle/>
          <a:p>
            <a:r>
              <a:rPr lang="en-US" dirty="0"/>
              <a:t>Council Workshop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44765213"/>
              </p:ext>
            </p:extLst>
          </p:nvPr>
        </p:nvGraphicFramePr>
        <p:xfrm>
          <a:off x="457200" y="4495800"/>
          <a:ext cx="7391400" cy="20421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600199"/>
                <a:gridCol w="1143001"/>
                <a:gridCol w="1143000"/>
                <a:gridCol w="1143000"/>
                <a:gridCol w="1143000"/>
                <a:gridCol w="1219200"/>
              </a:tblGrid>
              <a:tr h="28955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2015</a:t>
                      </a:r>
                    </a:p>
                    <a:p>
                      <a:pPr algn="ctr"/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2016</a:t>
                      </a:r>
                    </a:p>
                    <a:p>
                      <a:pPr algn="ctr"/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2015-2016</a:t>
                      </a:r>
                    </a:p>
                    <a:p>
                      <a:pPr algn="ctr"/>
                      <a:r>
                        <a:rPr lang="en-US" sz="1100" dirty="0" smtClean="0"/>
                        <a:t>% Change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2017</a:t>
                      </a:r>
                    </a:p>
                    <a:p>
                      <a:pPr algn="ctr"/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2016-2017</a:t>
                      </a:r>
                    </a:p>
                    <a:p>
                      <a:pPr algn="ctr"/>
                      <a:r>
                        <a:rPr lang="en-US" sz="1100" dirty="0" smtClean="0"/>
                        <a:t>%</a:t>
                      </a:r>
                      <a:r>
                        <a:rPr lang="en-US" sz="1100" baseline="0" dirty="0" smtClean="0"/>
                        <a:t> Change</a:t>
                      </a:r>
                      <a:endParaRPr lang="en-US" sz="1100" dirty="0"/>
                    </a:p>
                  </a:txBody>
                  <a:tcPr/>
                </a:tc>
              </a:tr>
              <a:tr h="167639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Taxes</a:t>
                      </a:r>
                      <a:endParaRPr lang="en-US" sz="9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68,986,945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71,112,223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3.1%</a:t>
                      </a: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73,801,846</a:t>
                      </a: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Licenses &amp; Permits</a:t>
                      </a:r>
                      <a:endParaRPr lang="en-US" sz="9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4,270,685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6,269,525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46.8%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6,962,130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11.0%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Intergovernmental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7,783,935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8,072,343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8,100,520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0.3%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Charges</a:t>
                      </a:r>
                      <a:r>
                        <a:rPr lang="en-US" sz="900" b="1" baseline="0" dirty="0" smtClean="0">
                          <a:latin typeface="+mn-lt"/>
                        </a:rPr>
                        <a:t> for Services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5,814,133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5,363,205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(7.8%)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7,328,567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36.6%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b="1" baseline="0" dirty="0" smtClean="0">
                          <a:latin typeface="+mn-lt"/>
                        </a:rPr>
                        <a:t>Fines &amp; Forfeitures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1,660,366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1,551,720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(6.5%)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1,549,964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(0.1%)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Interest &amp; </a:t>
                      </a:r>
                      <a:r>
                        <a:rPr lang="en-US" sz="900" b="1" dirty="0" err="1" smtClean="0">
                          <a:latin typeface="+mn-lt"/>
                        </a:rPr>
                        <a:t>Misc</a:t>
                      </a:r>
                      <a:endParaRPr lang="en-US" sz="900" b="1" baseline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1,756,485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2,302,027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2,241,585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(2.6%)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90,272,548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94,671,042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4.9%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99,984,612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5.6%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145350"/>
              </p:ext>
            </p:extLst>
          </p:nvPr>
        </p:nvGraphicFramePr>
        <p:xfrm>
          <a:off x="457200" y="1295400"/>
          <a:ext cx="7406640" cy="314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08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96200" cy="1219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General </a:t>
            </a:r>
            <a:r>
              <a:rPr lang="en-US" sz="3600" dirty="0" smtClean="0"/>
              <a:t>Fund</a:t>
            </a:r>
            <a:r>
              <a:rPr lang="en-US" sz="3600" dirty="0"/>
              <a:t> </a:t>
            </a:r>
            <a:r>
              <a:rPr lang="en-US" sz="3600" dirty="0" smtClean="0"/>
              <a:t>Spending</a:t>
            </a:r>
            <a:br>
              <a:rPr lang="en-US" sz="3600" dirty="0" smtClean="0"/>
            </a:br>
            <a:r>
              <a:rPr lang="en-US" sz="3600" dirty="0" smtClean="0"/>
              <a:t>Compared to Percent of Budget Spent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7467600" y="4038600"/>
            <a:ext cx="3200400" cy="152400"/>
          </a:xfrm>
        </p:spPr>
        <p:txBody>
          <a:bodyPr/>
          <a:lstStyle/>
          <a:p>
            <a:r>
              <a:rPr lang="en-US" dirty="0"/>
              <a:t>Council Workshop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149710"/>
              </p:ext>
            </p:extLst>
          </p:nvPr>
        </p:nvGraphicFramePr>
        <p:xfrm>
          <a:off x="228600" y="1524000"/>
          <a:ext cx="8039099" cy="500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5526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General Fund Spending by Classification 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7462404" y="4043795"/>
            <a:ext cx="3200400" cy="142009"/>
          </a:xfrm>
        </p:spPr>
        <p:txBody>
          <a:bodyPr/>
          <a:lstStyle/>
          <a:p>
            <a:r>
              <a:rPr lang="en-US" dirty="0"/>
              <a:t>Council Workshop</a:t>
            </a:r>
          </a:p>
        </p:txBody>
      </p:sp>
      <p:graphicFrame>
        <p:nvGraphicFramePr>
          <p:cNvPr id="10" name="Content Placeholder 1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57454490"/>
              </p:ext>
            </p:extLst>
          </p:nvPr>
        </p:nvGraphicFramePr>
        <p:xfrm>
          <a:off x="533400" y="5029200"/>
          <a:ext cx="7391401" cy="15849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971041"/>
                <a:gridCol w="1084072"/>
                <a:gridCol w="1084072"/>
                <a:gridCol w="1084072"/>
                <a:gridCol w="1084072"/>
                <a:gridCol w="1084072"/>
              </a:tblGrid>
              <a:tr h="3048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2016</a:t>
                      </a:r>
                    </a:p>
                    <a:p>
                      <a:pPr algn="ctr"/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2017</a:t>
                      </a:r>
                    </a:p>
                    <a:p>
                      <a:pPr algn="ctr"/>
                      <a:r>
                        <a:rPr lang="en-US" sz="1100" dirty="0" smtClean="0"/>
                        <a:t>Budget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2017</a:t>
                      </a:r>
                    </a:p>
                    <a:p>
                      <a:pPr algn="ctr"/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Budget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Variance</a:t>
                      </a:r>
                    </a:p>
                    <a:p>
                      <a:pPr algn="l"/>
                      <a:r>
                        <a:rPr lang="en-US" sz="1100" baseline="0" dirty="0" smtClean="0"/>
                        <a:t>      </a:t>
                      </a:r>
                      <a:r>
                        <a:rPr lang="en-US" sz="1100" dirty="0" smtClean="0"/>
                        <a:t>Amount           </a:t>
                      </a:r>
                      <a:r>
                        <a:rPr lang="en-US" sz="1100" baseline="0" dirty="0" smtClean="0"/>
                        <a:t>      </a:t>
                      </a:r>
                      <a:r>
                        <a:rPr lang="en-US" sz="1100" dirty="0" smtClean="0"/>
                        <a:t>%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Salaries &amp; Benefits</a:t>
                      </a:r>
                      <a:endParaRPr lang="en-US" sz="9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47,456,630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51,060,424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50,572,365</a:t>
                      </a: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488,059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Supplies</a:t>
                      </a:r>
                      <a:r>
                        <a:rPr lang="en-US" sz="900" b="1" baseline="0" dirty="0" smtClean="0">
                          <a:latin typeface="+mn-lt"/>
                        </a:rPr>
                        <a:t> &amp; Equipment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2,321,679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2,945,560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2,383,585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561,975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Services</a:t>
                      </a:r>
                      <a:r>
                        <a:rPr lang="en-US" sz="900" b="1" baseline="0" dirty="0" smtClean="0">
                          <a:latin typeface="+mn-lt"/>
                        </a:rPr>
                        <a:t> &amp; Allocations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23,948,774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25,642,240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24,735,780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906,460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Transfers 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17,797,420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21,071,670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21,619,664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(547,994)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(2.6%)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91,524,504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100,719,894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99,311,395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1,408,499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1.4%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200914"/>
              </p:ext>
            </p:extLst>
          </p:nvPr>
        </p:nvGraphicFramePr>
        <p:xfrm>
          <a:off x="152400" y="990600"/>
          <a:ext cx="4572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935929"/>
              </p:ext>
            </p:extLst>
          </p:nvPr>
        </p:nvGraphicFramePr>
        <p:xfrm>
          <a:off x="4724400" y="1371600"/>
          <a:ext cx="3429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105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General Fund Spending by Classification Comparison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7458941" y="4047259"/>
            <a:ext cx="3200400" cy="135082"/>
          </a:xfrm>
        </p:spPr>
        <p:txBody>
          <a:bodyPr/>
          <a:lstStyle/>
          <a:p>
            <a:r>
              <a:rPr lang="en-US" dirty="0"/>
              <a:t>Council Workshop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2706652"/>
              </p:ext>
            </p:extLst>
          </p:nvPr>
        </p:nvGraphicFramePr>
        <p:xfrm>
          <a:off x="304800" y="4800600"/>
          <a:ext cx="7467601" cy="18135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991361"/>
                <a:gridCol w="1079428"/>
                <a:gridCol w="1046860"/>
                <a:gridCol w="1159456"/>
                <a:gridCol w="1004054"/>
                <a:gridCol w="1186442"/>
              </a:tblGrid>
              <a:tr h="1524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2015 </a:t>
                      </a:r>
                    </a:p>
                    <a:p>
                      <a:pPr algn="ctr"/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2016 </a:t>
                      </a:r>
                    </a:p>
                    <a:p>
                      <a:pPr algn="ctr"/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2015-2016</a:t>
                      </a:r>
                    </a:p>
                    <a:p>
                      <a:pPr algn="ctr"/>
                      <a:r>
                        <a:rPr lang="en-US" sz="1100" dirty="0" smtClean="0"/>
                        <a:t>% Change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2017</a:t>
                      </a:r>
                    </a:p>
                    <a:p>
                      <a:pPr algn="ctr"/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2016-2017</a:t>
                      </a:r>
                    </a:p>
                    <a:p>
                      <a:pPr algn="ctr"/>
                      <a:r>
                        <a:rPr lang="en-US" sz="1100" dirty="0" smtClean="0"/>
                        <a:t>%</a:t>
                      </a:r>
                      <a:r>
                        <a:rPr lang="en-US" sz="1100" baseline="0" dirty="0" smtClean="0"/>
                        <a:t> Change</a:t>
                      </a:r>
                      <a:endParaRPr lang="en-US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Salaries</a:t>
                      </a:r>
                      <a:endParaRPr lang="en-US" sz="9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36,807,087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34,767,676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(5.5%)</a:t>
                      </a: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36,924,321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Benefits</a:t>
                      </a:r>
                      <a:endParaRPr lang="en-US" sz="9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13,993,120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12,688,954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(9.3%)</a:t>
                      </a: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13,648,044</a:t>
                      </a: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Supplies &amp; Equipment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2,524,862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2,321,679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(8.0%)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2,383,585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Services &amp; Allocations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19,701,488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23,948,774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24,735,780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Transfers 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14,182,533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17,797,420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21,619,664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87,209,090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91,524,504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4.9%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99,311,395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8.5%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771759"/>
              </p:ext>
            </p:extLst>
          </p:nvPr>
        </p:nvGraphicFramePr>
        <p:xfrm>
          <a:off x="533400" y="1295400"/>
          <a:ext cx="7086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10804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General Fund Ending Fund Balance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7467600" y="4038600"/>
            <a:ext cx="3200400" cy="152400"/>
          </a:xfrm>
        </p:spPr>
        <p:txBody>
          <a:bodyPr/>
          <a:lstStyle/>
          <a:p>
            <a:r>
              <a:rPr lang="en-US" dirty="0"/>
              <a:t>Council Workshop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03938280"/>
              </p:ext>
            </p:extLst>
          </p:nvPr>
        </p:nvGraphicFramePr>
        <p:xfrm>
          <a:off x="304800" y="5029200"/>
          <a:ext cx="7696199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199"/>
                <a:gridCol w="1238250"/>
                <a:gridCol w="1238250"/>
                <a:gridCol w="1238250"/>
                <a:gridCol w="1238250"/>
              </a:tblGrid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2016</a:t>
                      </a:r>
                    </a:p>
                    <a:p>
                      <a:pPr algn="ctr"/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2017</a:t>
                      </a:r>
                      <a:endParaRPr lang="en-US" sz="1100" baseline="0" dirty="0" smtClean="0"/>
                    </a:p>
                    <a:p>
                      <a:pPr algn="ctr"/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2018 </a:t>
                      </a:r>
                    </a:p>
                    <a:p>
                      <a:pPr algn="ctr"/>
                      <a:r>
                        <a:rPr lang="en-US" sz="1100" dirty="0" err="1" smtClean="0"/>
                        <a:t>Adj</a:t>
                      </a:r>
                      <a:r>
                        <a:rPr lang="en-US" sz="1100" dirty="0" smtClean="0"/>
                        <a:t> Budget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2018</a:t>
                      </a:r>
                    </a:p>
                    <a:p>
                      <a:pPr algn="ctr"/>
                      <a:r>
                        <a:rPr lang="en-US" sz="1100" dirty="0" smtClean="0"/>
                        <a:t>Est Actual</a:t>
                      </a:r>
                      <a:endParaRPr lang="en-US" sz="1100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General Fund Reserves</a:t>
                      </a:r>
                      <a:endParaRPr lang="en-US" sz="9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16,489,728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20,654,424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20,469,758</a:t>
                      </a: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21,794,742</a:t>
                      </a:r>
                    </a:p>
                  </a:txBody>
                  <a:tcPr marL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900" b="1" dirty="0" smtClean="0">
                          <a:latin typeface="+mn-lt"/>
                        </a:rPr>
                        <a:t>Based on same year actuals/budget</a:t>
                      </a:r>
                      <a:endParaRPr lang="en-US" sz="9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20.8%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Contingency for Unanticipated Costs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1,500,000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1828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Strategic</a:t>
                      </a:r>
                      <a:r>
                        <a:rPr lang="en-US" sz="900" b="1" baseline="0" dirty="0" smtClean="0">
                          <a:latin typeface="+mn-lt"/>
                        </a:rPr>
                        <a:t> Opportunities Fund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425,000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Restricted for Annexation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1,066,570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940,750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940,750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616,560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596017"/>
              </p:ext>
            </p:extLst>
          </p:nvPr>
        </p:nvGraphicFramePr>
        <p:xfrm>
          <a:off x="533400" y="990600"/>
          <a:ext cx="73533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84343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All Other Fund</a:t>
            </a:r>
            <a:r>
              <a:rPr lang="en-US" sz="3600" dirty="0"/>
              <a:t> </a:t>
            </a:r>
            <a:r>
              <a:rPr lang="en-US" sz="3600" dirty="0" smtClean="0"/>
              <a:t>Revenue Variance</a:t>
            </a:r>
            <a:br>
              <a:rPr lang="en-US" sz="3600" dirty="0" smtClean="0"/>
            </a:br>
            <a:r>
              <a:rPr lang="en-US" sz="2000" dirty="0" smtClean="0"/>
              <a:t>(does not include transfers in from other funds or bond </a:t>
            </a:r>
            <a:r>
              <a:rPr lang="en-US" sz="2000" dirty="0" err="1" smtClean="0"/>
              <a:t>refundings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429500" y="4000500"/>
            <a:ext cx="3200400" cy="228600"/>
          </a:xfrm>
        </p:spPr>
        <p:txBody>
          <a:bodyPr/>
          <a:lstStyle/>
          <a:p>
            <a:r>
              <a:rPr lang="en-US" dirty="0"/>
              <a:t>Council Workshop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48426229"/>
              </p:ext>
            </p:extLst>
          </p:nvPr>
        </p:nvGraphicFramePr>
        <p:xfrm>
          <a:off x="381000" y="4572000"/>
          <a:ext cx="7467600" cy="20421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600200"/>
                <a:gridCol w="1173480"/>
                <a:gridCol w="1173480"/>
                <a:gridCol w="1173480"/>
                <a:gridCol w="1173480"/>
                <a:gridCol w="1173480"/>
              </a:tblGrid>
              <a:tr h="1524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2016</a:t>
                      </a:r>
                    </a:p>
                    <a:p>
                      <a:pPr algn="ctr"/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2017</a:t>
                      </a:r>
                    </a:p>
                    <a:p>
                      <a:pPr algn="ctr"/>
                      <a:r>
                        <a:rPr lang="en-US" sz="1100" dirty="0" smtClean="0"/>
                        <a:t>Budget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2017</a:t>
                      </a:r>
                    </a:p>
                    <a:p>
                      <a:pPr algn="ctr"/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Budget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 smtClean="0"/>
                        <a:t>Variance</a:t>
                      </a:r>
                    </a:p>
                    <a:p>
                      <a:pPr algn="l"/>
                      <a:r>
                        <a:rPr lang="en-US" sz="1100" dirty="0" smtClean="0"/>
                        <a:t>       Amount                    %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Taxes</a:t>
                      </a:r>
                      <a:endParaRPr lang="en-US" sz="9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25,409,112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21,476,070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26,439,784</a:t>
                      </a: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4,963,714</a:t>
                      </a: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Licenses &amp; Permits</a:t>
                      </a:r>
                      <a:endParaRPr lang="en-US" sz="9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454,249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364,210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633,161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268,951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73.8%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Intergovernmental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5,075,004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3,284,770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4,739,205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1,454,435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Charges for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81,915,298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86,041,370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88,516,973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2,475,603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Fines &amp; Forfeitures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1,424,243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1,148,500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1,537,330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388,830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33.9%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Interest &amp; </a:t>
                      </a:r>
                      <a:r>
                        <a:rPr lang="en-US" sz="900" b="1" dirty="0" err="1" smtClean="0">
                          <a:latin typeface="+mn-lt"/>
                        </a:rPr>
                        <a:t>Misc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37,716,193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24,045,720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29,524,788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5,479,068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22.8%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151,994,099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136,360,640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lvl="0"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151,391,242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15,030,602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11.0%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545064"/>
              </p:ext>
            </p:extLst>
          </p:nvPr>
        </p:nvGraphicFramePr>
        <p:xfrm>
          <a:off x="4419600" y="1066800"/>
          <a:ext cx="4114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167144"/>
              </p:ext>
            </p:extLst>
          </p:nvPr>
        </p:nvGraphicFramePr>
        <p:xfrm>
          <a:off x="381000" y="1143000"/>
          <a:ext cx="4114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514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66800"/>
            <a:ext cx="7772400" cy="1362075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Special Recognition to: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3505200"/>
            <a:ext cx="6096000" cy="2362200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Michelle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Ferguson, Senior Financial Analyst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Shane Sorenson, Senior Financial Analyst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Barbara Lopez, Deputy Finance Director</a:t>
            </a:r>
          </a:p>
          <a:p>
            <a:pPr>
              <a:spcBef>
                <a:spcPts val="1200"/>
              </a:spcBef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178040" y="4279392"/>
            <a:ext cx="3657600" cy="182880"/>
          </a:xfrm>
        </p:spPr>
        <p:txBody>
          <a:bodyPr/>
          <a:lstStyle/>
          <a:p>
            <a:r>
              <a:rPr lang="en-US" dirty="0"/>
              <a:t>Council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1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219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All Other Fund Revenue Comparison</a:t>
            </a:r>
            <a:br>
              <a:rPr lang="en-US" sz="3600" dirty="0" smtClean="0"/>
            </a:br>
            <a:r>
              <a:rPr lang="en-US" sz="2000" dirty="0" smtClean="0"/>
              <a:t>(does not include transfers in from other funds or bond </a:t>
            </a:r>
            <a:r>
              <a:rPr lang="en-US" sz="2000" dirty="0" err="1" smtClean="0"/>
              <a:t>refundings</a:t>
            </a:r>
            <a:r>
              <a:rPr lang="en-US" sz="2000" dirty="0" smtClean="0"/>
              <a:t>)</a:t>
            </a:r>
            <a:r>
              <a:rPr lang="en-US" sz="2000" dirty="0"/>
              <a:t/>
            </a:r>
            <a:br>
              <a:rPr lang="en-US" sz="2000" dirty="0"/>
            </a:b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462467" y="4033467"/>
            <a:ext cx="3200400" cy="162666"/>
          </a:xfrm>
        </p:spPr>
        <p:txBody>
          <a:bodyPr/>
          <a:lstStyle/>
          <a:p>
            <a:r>
              <a:rPr lang="en-US" dirty="0"/>
              <a:t>Council Workshop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86242923"/>
              </p:ext>
            </p:extLst>
          </p:nvPr>
        </p:nvGraphicFramePr>
        <p:xfrm>
          <a:off x="457200" y="4572000"/>
          <a:ext cx="7467600" cy="20421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449294"/>
                <a:gridCol w="1171985"/>
                <a:gridCol w="1153886"/>
                <a:gridCol w="1307737"/>
                <a:gridCol w="1153886"/>
                <a:gridCol w="1230812"/>
              </a:tblGrid>
              <a:tr h="1524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2015</a:t>
                      </a:r>
                    </a:p>
                    <a:p>
                      <a:pPr algn="ctr"/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2016</a:t>
                      </a:r>
                      <a:endParaRPr lang="en-US" sz="1100" baseline="0" dirty="0" smtClean="0"/>
                    </a:p>
                    <a:p>
                      <a:pPr algn="ctr"/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2015-2016</a:t>
                      </a:r>
                    </a:p>
                    <a:p>
                      <a:pPr algn="ctr"/>
                      <a:r>
                        <a:rPr lang="en-US" sz="1100" dirty="0" smtClean="0"/>
                        <a:t>% Change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2017</a:t>
                      </a:r>
                    </a:p>
                    <a:p>
                      <a:pPr algn="ctr"/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2016-2017</a:t>
                      </a:r>
                    </a:p>
                    <a:p>
                      <a:pPr algn="ctr"/>
                      <a:r>
                        <a:rPr lang="en-US" sz="1100" dirty="0" smtClean="0"/>
                        <a:t>%</a:t>
                      </a:r>
                      <a:r>
                        <a:rPr lang="en-US" sz="1100" baseline="0" dirty="0" smtClean="0"/>
                        <a:t> Change</a:t>
                      </a:r>
                      <a:endParaRPr lang="en-US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Taxes</a:t>
                      </a:r>
                      <a:endParaRPr lang="en-US" sz="9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24,504,684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25,409,112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3.7%</a:t>
                      </a: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26,439,784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4.1%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Licenses</a:t>
                      </a:r>
                      <a:r>
                        <a:rPr lang="en-US" sz="900" b="1" baseline="0" dirty="0" smtClean="0"/>
                        <a:t> &amp; Permits</a:t>
                      </a:r>
                      <a:endParaRPr lang="en-US" sz="9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44,281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454,249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925.8%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633,161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39.4%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Intergovernmental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4,267,869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5,075,004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18.9%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4,739,205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(6.6%)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Charges for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79,331,821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81,915,298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88,516,973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Fines &amp; Forfeitures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1,727,157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1,424,243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(17.5%)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1,537,330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7.9%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Interest &amp; </a:t>
                      </a:r>
                      <a:r>
                        <a:rPr lang="en-US" sz="900" b="1" dirty="0" err="1" smtClean="0"/>
                        <a:t>Misc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16,751,916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37,716,193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125.1%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29,524,788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(21.7%)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126,627,727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151,994,099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20.0%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151,391,242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(0.4%)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27432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740809"/>
              </p:ext>
            </p:extLst>
          </p:nvPr>
        </p:nvGraphicFramePr>
        <p:xfrm>
          <a:off x="304800" y="1295400"/>
          <a:ext cx="782002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492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219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All Other Fund</a:t>
            </a:r>
            <a:r>
              <a:rPr lang="en-US" sz="3600" dirty="0"/>
              <a:t> </a:t>
            </a:r>
            <a:r>
              <a:rPr lang="en-US" sz="3600" dirty="0" smtClean="0"/>
              <a:t>Spending</a:t>
            </a:r>
            <a:br>
              <a:rPr lang="en-US" sz="3600" dirty="0" smtClean="0"/>
            </a:br>
            <a:r>
              <a:rPr lang="en-US" sz="3600" dirty="0" smtClean="0"/>
              <a:t>Compared to Percent of Budget Spent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7462467" y="4033467"/>
            <a:ext cx="3200400" cy="162666"/>
          </a:xfrm>
        </p:spPr>
        <p:txBody>
          <a:bodyPr/>
          <a:lstStyle/>
          <a:p>
            <a:r>
              <a:rPr lang="en-US" dirty="0"/>
              <a:t>Council Workshop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357599"/>
              </p:ext>
            </p:extLst>
          </p:nvPr>
        </p:nvGraphicFramePr>
        <p:xfrm>
          <a:off x="304800" y="1600200"/>
          <a:ext cx="8001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90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All Other Fund Spending by Classification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7462467" y="4033467"/>
            <a:ext cx="3200400" cy="162666"/>
          </a:xfrm>
        </p:spPr>
        <p:txBody>
          <a:bodyPr/>
          <a:lstStyle/>
          <a:p>
            <a:r>
              <a:rPr lang="en-US" dirty="0"/>
              <a:t>Council Workshop</a:t>
            </a:r>
          </a:p>
        </p:txBody>
      </p:sp>
      <p:graphicFrame>
        <p:nvGraphicFramePr>
          <p:cNvPr id="10" name="Content Placeholder 1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77988084"/>
              </p:ext>
            </p:extLst>
          </p:nvPr>
        </p:nvGraphicFramePr>
        <p:xfrm>
          <a:off x="381000" y="5029200"/>
          <a:ext cx="7543803" cy="15849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992703"/>
                <a:gridCol w="1110220"/>
                <a:gridCol w="1110220"/>
                <a:gridCol w="1110220"/>
                <a:gridCol w="1110220"/>
                <a:gridCol w="1110220"/>
              </a:tblGrid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2016</a:t>
                      </a:r>
                    </a:p>
                    <a:p>
                      <a:pPr algn="ctr"/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2017</a:t>
                      </a:r>
                    </a:p>
                    <a:p>
                      <a:pPr algn="ctr"/>
                      <a:r>
                        <a:rPr lang="en-US" sz="1100" dirty="0" smtClean="0"/>
                        <a:t>Budget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2017</a:t>
                      </a:r>
                    </a:p>
                    <a:p>
                      <a:pPr algn="ctr"/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Budget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 smtClean="0"/>
                        <a:t>Variance</a:t>
                      </a:r>
                    </a:p>
                    <a:p>
                      <a:pPr algn="l"/>
                      <a:r>
                        <a:rPr lang="en-US" sz="1100" baseline="0" dirty="0" smtClean="0"/>
                        <a:t>      </a:t>
                      </a:r>
                      <a:r>
                        <a:rPr lang="en-US" sz="1100" dirty="0" smtClean="0"/>
                        <a:t>Amount                 </a:t>
                      </a:r>
                      <a:r>
                        <a:rPr lang="en-US" sz="1100" baseline="0" dirty="0" smtClean="0"/>
                        <a:t>  </a:t>
                      </a:r>
                      <a:r>
                        <a:rPr lang="en-US" sz="1100" dirty="0" smtClean="0"/>
                        <a:t>%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Salaries &amp; Benefits</a:t>
                      </a:r>
                      <a:endParaRPr lang="en-US" sz="9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24,746,752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29,562,860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26,640,120</a:t>
                      </a: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2,922,740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9.9%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Supplies</a:t>
                      </a:r>
                      <a:r>
                        <a:rPr lang="en-US" sz="900" b="1" baseline="0" dirty="0" smtClean="0">
                          <a:latin typeface="+mn-lt"/>
                        </a:rPr>
                        <a:t> &amp; Equipment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6,410,894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9,366,220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6,952,808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2,413,412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25.8%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Services</a:t>
                      </a:r>
                      <a:r>
                        <a:rPr lang="en-US" sz="900" b="1" baseline="0" dirty="0" smtClean="0">
                          <a:latin typeface="+mn-lt"/>
                        </a:rPr>
                        <a:t> &amp; Allocations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66,861,207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70,582,700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68,430,423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2,152,277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Transfers 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43,730,741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45,680,610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44,573,499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1,107,111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141,138,479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155,192,390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146,596,849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8,595,541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5.5%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738347"/>
              </p:ext>
            </p:extLst>
          </p:nvPr>
        </p:nvGraphicFramePr>
        <p:xfrm>
          <a:off x="228600" y="914400"/>
          <a:ext cx="4572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553543"/>
              </p:ext>
            </p:extLst>
          </p:nvPr>
        </p:nvGraphicFramePr>
        <p:xfrm>
          <a:off x="4724400" y="1371600"/>
          <a:ext cx="3429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502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77200" cy="121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All Other Fund Spending by Classification Comparison</a:t>
            </a:r>
            <a:endParaRPr lang="en-US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7462404" y="4043795"/>
            <a:ext cx="3200400" cy="142009"/>
          </a:xfrm>
        </p:spPr>
        <p:txBody>
          <a:bodyPr/>
          <a:lstStyle/>
          <a:p>
            <a:r>
              <a:rPr lang="en-US" dirty="0"/>
              <a:t>Council Workshop</a:t>
            </a:r>
          </a:p>
        </p:txBody>
      </p:sp>
      <p:graphicFrame>
        <p:nvGraphicFramePr>
          <p:cNvPr id="9" name="Content Placeholder 1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05484231"/>
              </p:ext>
            </p:extLst>
          </p:nvPr>
        </p:nvGraphicFramePr>
        <p:xfrm>
          <a:off x="381000" y="4876800"/>
          <a:ext cx="7620000" cy="18135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696719"/>
                <a:gridCol w="1153886"/>
                <a:gridCol w="1153886"/>
                <a:gridCol w="1246197"/>
                <a:gridCol w="1138501"/>
                <a:gridCol w="1230811"/>
              </a:tblGrid>
              <a:tr h="3810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2015</a:t>
                      </a:r>
                      <a:endParaRPr lang="en-US" sz="1100" baseline="0" dirty="0" smtClean="0"/>
                    </a:p>
                    <a:p>
                      <a:pPr algn="ctr"/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2016</a:t>
                      </a:r>
                    </a:p>
                    <a:p>
                      <a:pPr algn="ctr"/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2015-2016</a:t>
                      </a:r>
                    </a:p>
                    <a:p>
                      <a:pPr algn="ctr"/>
                      <a:r>
                        <a:rPr lang="en-US" sz="1100" dirty="0" smtClean="0"/>
                        <a:t>% Change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2017</a:t>
                      </a:r>
                    </a:p>
                    <a:p>
                      <a:pPr algn="ctr"/>
                      <a:r>
                        <a:rPr lang="en-US" sz="1100" dirty="0" smtClean="0"/>
                        <a:t>Actual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2016-2017</a:t>
                      </a:r>
                    </a:p>
                    <a:p>
                      <a:pPr algn="ctr"/>
                      <a:r>
                        <a:rPr lang="en-US" sz="1100" dirty="0" smtClean="0"/>
                        <a:t>%</a:t>
                      </a:r>
                      <a:r>
                        <a:rPr lang="en-US" sz="1100" baseline="0" dirty="0" smtClean="0"/>
                        <a:t> Change</a:t>
                      </a:r>
                      <a:endParaRPr lang="en-US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Salaries</a:t>
                      </a:r>
                      <a:endParaRPr lang="en-US" sz="9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13,034,219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17,809,752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36.6%</a:t>
                      </a: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19,256,465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Benefits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5,179,960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6,936,999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33.9%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7,383,655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Supplies &amp; Equipment</a:t>
                      </a:r>
                      <a:endParaRPr lang="en-US" sz="900" b="1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4,900,160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6,410,894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30.8%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6,952,808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Services &amp; Allocations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64,416,337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66,861,207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68,430,423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+mn-lt"/>
                        </a:rPr>
                        <a:t>Transfers 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39,217,309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43,119,626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44,573,499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0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126,747,985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141,138,479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11.4%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146,596,849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3152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3.9%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32004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773873"/>
              </p:ext>
            </p:extLst>
          </p:nvPr>
        </p:nvGraphicFramePr>
        <p:xfrm>
          <a:off x="533400" y="1371600"/>
          <a:ext cx="7086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972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16477"/>
            <a:ext cx="6934200" cy="914400"/>
          </a:xfrm>
        </p:spPr>
        <p:txBody>
          <a:bodyPr anchor="ctr">
            <a:normAutofit/>
          </a:bodyPr>
          <a:lstStyle/>
          <a:p>
            <a:r>
              <a:rPr lang="en-US" sz="3600" b="0" dirty="0" smtClean="0"/>
              <a:t>Takeaways</a:t>
            </a:r>
            <a:endParaRPr lang="en-US" sz="3600" b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81200" y="935182"/>
            <a:ext cx="60198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738" lvl="1" indent="-342900" algn="l">
              <a:lnSpc>
                <a:spcPct val="20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 smtClean="0"/>
              <a:t>2017 was another strong year</a:t>
            </a:r>
            <a:endParaRPr lang="en-US" sz="2000" dirty="0"/>
          </a:p>
          <a:p>
            <a:pPr marL="566738" lvl="1" indent="-342900" algn="l">
              <a:lnSpc>
                <a:spcPct val="20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 smtClean="0"/>
              <a:t>City is better set up for fiscal cliff</a:t>
            </a:r>
          </a:p>
          <a:p>
            <a:pPr marL="566738" lvl="1" indent="-342900" algn="l">
              <a:lnSpc>
                <a:spcPct val="20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 smtClean="0"/>
              <a:t>Results match City budget philosophy</a:t>
            </a:r>
          </a:p>
          <a:p>
            <a:pPr marL="1023938" lvl="2" indent="-342900" algn="l">
              <a:lnSpc>
                <a:spcPct val="20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1700" dirty="0" smtClean="0"/>
              <a:t>Realistic albeit conservative approach</a:t>
            </a:r>
          </a:p>
          <a:p>
            <a:pPr marL="566738" lvl="1" indent="-342900" algn="l">
              <a:lnSpc>
                <a:spcPct val="20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 smtClean="0"/>
              <a:t>Departments doing a great job of staying within budget</a:t>
            </a:r>
          </a:p>
          <a:p>
            <a:pPr marL="566738" lvl="1" indent="-342900" algn="l">
              <a:lnSpc>
                <a:spcPct val="20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2000" dirty="0" smtClean="0"/>
              <a:t>Still work left to do for 2019/2020 budget</a:t>
            </a:r>
          </a:p>
        </p:txBody>
      </p:sp>
    </p:spTree>
    <p:extLst>
      <p:ext uri="{BB962C8B-B14F-4D97-AF65-F5344CB8AC3E}">
        <p14:creationId xmlns:p14="http://schemas.microsoft.com/office/powerpoint/2010/main" val="12743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77200" cy="914400"/>
          </a:xfrm>
        </p:spPr>
        <p:txBody>
          <a:bodyPr/>
          <a:lstStyle/>
          <a:p>
            <a:r>
              <a:rPr lang="en-US" sz="3600" dirty="0" smtClean="0"/>
              <a:t>Highlights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7462467" y="4033467"/>
            <a:ext cx="3200400" cy="162666"/>
          </a:xfrm>
        </p:spPr>
        <p:txBody>
          <a:bodyPr/>
          <a:lstStyle/>
          <a:p>
            <a:r>
              <a:rPr lang="en-US" dirty="0"/>
              <a:t>Council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7848600" cy="5638800"/>
          </a:xfrm>
        </p:spPr>
        <p:txBody>
          <a:bodyPr>
            <a:normAutofit/>
          </a:bodyPr>
          <a:lstStyle/>
          <a:p>
            <a:pPr marL="566738" lvl="1" indent="-342900">
              <a:lnSpc>
                <a:spcPct val="200000"/>
              </a:lnSpc>
              <a:buSzPct val="125000"/>
            </a:pPr>
            <a:r>
              <a:rPr lang="en-US" sz="2000" dirty="0" smtClean="0"/>
              <a:t>Bond Refunding – cross over</a:t>
            </a:r>
          </a:p>
          <a:p>
            <a:pPr marL="566738" lvl="1" indent="-342900">
              <a:lnSpc>
                <a:spcPct val="200000"/>
              </a:lnSpc>
              <a:buSzPct val="125000"/>
            </a:pPr>
            <a:r>
              <a:rPr lang="en-US" sz="2000" dirty="0" smtClean="0"/>
              <a:t>Updated Policies</a:t>
            </a:r>
          </a:p>
          <a:p>
            <a:pPr marL="566738" lvl="1" indent="-342900">
              <a:lnSpc>
                <a:spcPct val="200000"/>
              </a:lnSpc>
              <a:buSzPct val="125000"/>
            </a:pPr>
            <a:r>
              <a:rPr lang="en-US" sz="2000" dirty="0" smtClean="0"/>
              <a:t>Budget and CAFR Awards</a:t>
            </a:r>
          </a:p>
          <a:p>
            <a:pPr marL="566738" lvl="1" indent="-342900">
              <a:lnSpc>
                <a:spcPct val="200000"/>
              </a:lnSpc>
              <a:buSzPct val="125000"/>
            </a:pPr>
            <a:r>
              <a:rPr lang="en-US" sz="2000" dirty="0" smtClean="0"/>
              <a:t>Investment Holdings</a:t>
            </a:r>
          </a:p>
          <a:p>
            <a:pPr marL="566738" lvl="1" indent="-342900">
              <a:lnSpc>
                <a:spcPct val="200000"/>
              </a:lnSpc>
              <a:buSzPct val="125000"/>
            </a:pPr>
            <a:r>
              <a:rPr lang="en-US" sz="2000" dirty="0" smtClean="0"/>
              <a:t>Moody’s Rating Increase</a:t>
            </a:r>
          </a:p>
          <a:p>
            <a:pPr marL="566738" lvl="1" indent="-342900">
              <a:lnSpc>
                <a:spcPct val="200000"/>
              </a:lnSpc>
              <a:buSzPct val="125000"/>
            </a:pPr>
            <a:r>
              <a:rPr lang="en-US" sz="2000" dirty="0" smtClean="0"/>
              <a:t>Debt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696200" cy="1371600"/>
          </a:xfrm>
          <a:solidFill>
            <a:schemeClr val="tx2">
              <a:lumMod val="75000"/>
            </a:schemeClr>
          </a:solidFill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CASH AND INVESTMENTS: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178040" y="4279392"/>
            <a:ext cx="3657600" cy="182880"/>
          </a:xfrm>
        </p:spPr>
        <p:txBody>
          <a:bodyPr/>
          <a:lstStyle/>
          <a:p>
            <a:r>
              <a:rPr lang="en-US" dirty="0"/>
              <a:t>Council Workshop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9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Cash and Investments by Month (City-wide)</a:t>
            </a:r>
            <a:endParaRPr lang="en-US" sz="33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 rot="5400000">
            <a:off x="7462467" y="4033467"/>
            <a:ext cx="3200400" cy="162666"/>
          </a:xfrm>
        </p:spPr>
        <p:txBody>
          <a:bodyPr/>
          <a:lstStyle/>
          <a:p>
            <a:r>
              <a:rPr lang="en-US" dirty="0"/>
              <a:t>Council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824504"/>
              </p:ext>
            </p:extLst>
          </p:nvPr>
        </p:nvGraphicFramePr>
        <p:xfrm>
          <a:off x="381000" y="1219200"/>
          <a:ext cx="7772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4898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96200" cy="838200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Cash and Investments by Type (City-wide)</a:t>
            </a:r>
            <a:endParaRPr lang="en-US" sz="33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 rot="5400000">
            <a:off x="7462467" y="4033467"/>
            <a:ext cx="3200400" cy="162666"/>
          </a:xfrm>
        </p:spPr>
        <p:txBody>
          <a:bodyPr/>
          <a:lstStyle/>
          <a:p>
            <a:r>
              <a:rPr lang="en-US" dirty="0"/>
              <a:t>Council Workshop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832768"/>
              </p:ext>
            </p:extLst>
          </p:nvPr>
        </p:nvGraphicFramePr>
        <p:xfrm>
          <a:off x="381000" y="1219200"/>
          <a:ext cx="7772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204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696200" cy="1371600"/>
          </a:xfrm>
          <a:solidFill>
            <a:schemeClr val="tx2">
              <a:lumMod val="75000"/>
            </a:schemeClr>
          </a:solidFill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DEBT: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178040" y="4279392"/>
            <a:ext cx="3657600" cy="182880"/>
          </a:xfrm>
        </p:spPr>
        <p:txBody>
          <a:bodyPr/>
          <a:lstStyle/>
          <a:p>
            <a:r>
              <a:rPr lang="en-US" dirty="0"/>
              <a:t>Council Workshop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8382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Total Annual Debt Service by Debt Type</a:t>
            </a:r>
            <a:endParaRPr lang="en-US" sz="33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 rot="5400000">
            <a:off x="7462467" y="4033467"/>
            <a:ext cx="3200400" cy="162666"/>
          </a:xfrm>
        </p:spPr>
        <p:txBody>
          <a:bodyPr/>
          <a:lstStyle/>
          <a:p>
            <a:r>
              <a:rPr lang="en-US" dirty="0"/>
              <a:t>Council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9" name="Chart 8" title="Total City Annual Debt Service by Debt Ty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582023"/>
              </p:ext>
            </p:extLst>
          </p:nvPr>
        </p:nvGraphicFramePr>
        <p:xfrm>
          <a:off x="304800" y="1143000"/>
          <a:ext cx="8001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323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8382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Total City Debt Service (By Fund)</a:t>
            </a:r>
            <a:endParaRPr lang="en-US" sz="33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 rot="5400000">
            <a:off x="7462467" y="4033467"/>
            <a:ext cx="3200400" cy="162666"/>
          </a:xfrm>
        </p:spPr>
        <p:txBody>
          <a:bodyPr/>
          <a:lstStyle/>
          <a:p>
            <a:r>
              <a:rPr lang="en-US" dirty="0"/>
              <a:t>Council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622701-C891-4795-9BB5-E31327700670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61241"/>
              </p:ext>
            </p:extLst>
          </p:nvPr>
        </p:nvGraphicFramePr>
        <p:xfrm>
          <a:off x="152400" y="5638800"/>
          <a:ext cx="7924797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533"/>
                <a:gridCol w="880533"/>
                <a:gridCol w="880533"/>
                <a:gridCol w="880533"/>
                <a:gridCol w="880533"/>
                <a:gridCol w="880533"/>
                <a:gridCol w="880533"/>
                <a:gridCol w="880533"/>
                <a:gridCol w="8805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Capital</a:t>
                      </a:r>
                      <a:r>
                        <a:rPr lang="en-US" sz="1000" baseline="0" dirty="0" smtClean="0"/>
                        <a:t> Resources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Drainage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Sewer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Street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Street Capital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Water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Other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Total</a:t>
                      </a:r>
                      <a:endParaRPr lang="en-US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Outstanding Balance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91,617,548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1,725,281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21,863,168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16,245,927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2,264,491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61,655,365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27,505,436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/>
                        <a:t>221,325,504</a:t>
                      </a:r>
                      <a:endParaRPr lang="en-US" sz="9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945647"/>
              </p:ext>
            </p:extLst>
          </p:nvPr>
        </p:nvGraphicFramePr>
        <p:xfrm>
          <a:off x="304800" y="1143000"/>
          <a:ext cx="7772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2813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12843</TotalTime>
  <Words>1030</Words>
  <Application>Microsoft Office PowerPoint</Application>
  <PresentationFormat>On-screen Show (4:3)</PresentationFormat>
  <Paragraphs>569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Oriel</vt:lpstr>
      <vt:lpstr>City of Kent, WA 2017 Year-End Financial Report </vt:lpstr>
      <vt:lpstr>Special Recognition to:</vt:lpstr>
      <vt:lpstr>Highlights</vt:lpstr>
      <vt:lpstr>CASH AND INVESTMENTS:</vt:lpstr>
      <vt:lpstr>Cash and Investments by Month (City-wide)</vt:lpstr>
      <vt:lpstr>Cash and Investments by Type (City-wide)</vt:lpstr>
      <vt:lpstr>DEBT:</vt:lpstr>
      <vt:lpstr>Total Annual Debt Service by Debt Type</vt:lpstr>
      <vt:lpstr>Total City Debt Service (By Fund)</vt:lpstr>
      <vt:lpstr>Total City Debt Service (By Type)</vt:lpstr>
      <vt:lpstr>2017 Year end financial report:</vt:lpstr>
      <vt:lpstr>General Fund Revenue Variance (does not include transfers in from other funds)</vt:lpstr>
      <vt:lpstr>General Fund Revenues by Tax Type </vt:lpstr>
      <vt:lpstr>General Fund Revenue Comparison (does not include transfers in from other funds)</vt:lpstr>
      <vt:lpstr>General Fund Spending Compared to Percent of Budget Spent</vt:lpstr>
      <vt:lpstr>General Fund Spending by Classification </vt:lpstr>
      <vt:lpstr>General Fund Spending by Classification Comparison</vt:lpstr>
      <vt:lpstr>General Fund Ending Fund Balance</vt:lpstr>
      <vt:lpstr>All Other Fund Revenue Variance (does not include transfers in from other funds or bond refundings)</vt:lpstr>
      <vt:lpstr>All Other Fund Revenue Comparison (does not include transfers in from other funds or bond refundings) </vt:lpstr>
      <vt:lpstr>All Other Fund Spending Compared to Percent of Budget Spent</vt:lpstr>
      <vt:lpstr>All Other Fund Spending by Classification</vt:lpstr>
      <vt:lpstr>All Other Fund Spending by Classification Comparison</vt:lpstr>
      <vt:lpstr>Takeaways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Kent, WA Q2 2015 Financial Status Report</dc:title>
  <dc:creator>Lopez, Barbara</dc:creator>
  <cp:lastModifiedBy>MFerguson</cp:lastModifiedBy>
  <cp:revision>513</cp:revision>
  <cp:lastPrinted>2018-05-01T21:47:33Z</cp:lastPrinted>
  <dcterms:created xsi:type="dcterms:W3CDTF">2015-08-22T22:07:18Z</dcterms:created>
  <dcterms:modified xsi:type="dcterms:W3CDTF">2018-05-01T21:50:17Z</dcterms:modified>
</cp:coreProperties>
</file>